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1.xml" ContentType="application/vnd.openxmlformats-officedocument.drawingml.chart+xml"/>
  <Override PartName="/ppt/notesSlides/notesSlide9.xml" ContentType="application/vnd.openxmlformats-officedocument.presentationml.notesSlide+xml"/>
  <Override PartName="/ppt/charts/chart2.xml" ContentType="application/vnd.openxmlformats-officedocument.drawingml.chart+xml"/>
  <Override PartName="/ppt/notesSlides/notesSlide10.xml" ContentType="application/vnd.openxmlformats-officedocument.presentationml.notesSlide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44" r:id="rId1"/>
    <p:sldMasterId id="2147484256" r:id="rId2"/>
  </p:sldMasterIdLst>
  <p:notesMasterIdLst>
    <p:notesMasterId r:id="rId13"/>
  </p:notesMasterIdLst>
  <p:handoutMasterIdLst>
    <p:handoutMasterId r:id="rId14"/>
  </p:handoutMasterIdLst>
  <p:sldIdLst>
    <p:sldId id="519" r:id="rId3"/>
    <p:sldId id="540" r:id="rId4"/>
    <p:sldId id="521" r:id="rId5"/>
    <p:sldId id="522" r:id="rId6"/>
    <p:sldId id="539" r:id="rId7"/>
    <p:sldId id="524" r:id="rId8"/>
    <p:sldId id="525" r:id="rId9"/>
    <p:sldId id="541" r:id="rId10"/>
    <p:sldId id="542" r:id="rId11"/>
    <p:sldId id="543" r:id="rId12"/>
  </p:sldIdLst>
  <p:sldSz cx="9144000" cy="6858000" type="screen4x3"/>
  <p:notesSz cx="6805613" cy="9939338"/>
  <p:custShowLst>
    <p:custShow name="NCNP" id="0">
      <p:sldLst/>
    </p:custShow>
  </p:custShow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800" kern="1200">
        <a:solidFill>
          <a:srgbClr val="D27C5E"/>
        </a:solidFill>
        <a:latin typeface="Times New Roman" pitchFamily="18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800" kern="1200">
        <a:solidFill>
          <a:srgbClr val="D27C5E"/>
        </a:solidFill>
        <a:latin typeface="Times New Roman" pitchFamily="18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800" kern="1200">
        <a:solidFill>
          <a:srgbClr val="D27C5E"/>
        </a:solidFill>
        <a:latin typeface="Times New Roman" pitchFamily="18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800" kern="1200">
        <a:solidFill>
          <a:srgbClr val="D27C5E"/>
        </a:solidFill>
        <a:latin typeface="Times New Roman" pitchFamily="18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800" kern="1200">
        <a:solidFill>
          <a:srgbClr val="D27C5E"/>
        </a:solidFill>
        <a:latin typeface="Times New Roman" pitchFamily="18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umimoji="1" sz="2800" kern="1200">
        <a:solidFill>
          <a:srgbClr val="D27C5E"/>
        </a:solidFill>
        <a:latin typeface="Times New Roman" pitchFamily="18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umimoji="1" sz="2800" kern="1200">
        <a:solidFill>
          <a:srgbClr val="D27C5E"/>
        </a:solidFill>
        <a:latin typeface="Times New Roman" pitchFamily="18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umimoji="1" sz="2800" kern="1200">
        <a:solidFill>
          <a:srgbClr val="D27C5E"/>
        </a:solidFill>
        <a:latin typeface="Times New Roman" pitchFamily="18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umimoji="1" sz="2800" kern="1200">
        <a:solidFill>
          <a:srgbClr val="D27C5E"/>
        </a:solidFill>
        <a:latin typeface="Times New Roman" pitchFamily="18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290D4"/>
    <a:srgbClr val="00CCFF"/>
    <a:srgbClr val="FFFF99"/>
    <a:srgbClr val="FFCCCC"/>
    <a:srgbClr val="008000"/>
    <a:srgbClr val="009900"/>
    <a:srgbClr val="800000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E171933-4619-4E11-9A3F-F7608DF75F80}" styleName="中間スタイル 1 - アクセント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35758FB7-9AC5-4552-8A53-C91805E547FA}" styleName="テーマ スタイル 1 - アクセント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3C2FFA5D-87B4-456A-9821-1D502468CF0F}" styleName="テーマ スタイル 1 - アクセント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729" autoAdjust="0"/>
    <p:restoredTop sz="91500" autoAdjust="0"/>
  </p:normalViewPr>
  <p:slideViewPr>
    <p:cSldViewPr>
      <p:cViewPr>
        <p:scale>
          <a:sx n="66" d="100"/>
          <a:sy n="66" d="100"/>
        </p:scale>
        <p:origin x="-2376" y="-6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18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2214" y="-114"/>
      </p:cViewPr>
      <p:guideLst>
        <p:guide orient="horz" pos="3130"/>
        <p:guide pos="21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TN19CP0115003\Documents\&#31958;&#23615;&#30149;&#12487;&#12540;&#12479;%20ALL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TN19CP0115003\Documents\&#31958;&#23615;&#30149;&#12487;&#12540;&#12479;\&#38463;&#37096;&#12373;&#12435;&#12487;&#12540;&#12479;&#12288;&#31958;&#23615;&#30149;&#25968;&#20516;&#12487;&#12540;&#12479;111201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TN19CP0115003\Documents\&#31958;&#23615;&#30149;&#12487;&#12540;&#12479;\&#38463;&#37096;&#12373;&#12435;&#12487;&#12540;&#12479;&#12288;&#31958;&#23615;&#30149;&#25968;&#20516;&#12487;&#12540;&#12479;111201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'101100169山口様'!$A$10</c:f>
              <c:strCache>
                <c:ptCount val="1"/>
                <c:pt idx="0">
                  <c:v>血糖値</c:v>
                </c:pt>
              </c:strCache>
            </c:strRef>
          </c:tx>
          <c:marker>
            <c:symbol val="none"/>
          </c:marker>
          <c:dLbls>
            <c:txPr>
              <a:bodyPr/>
              <a:lstStyle/>
              <a:p>
                <a:pPr>
                  <a:defRPr lang="ja-JP"/>
                </a:pPr>
                <a:endParaRPr lang="ja-JP"/>
              </a:p>
            </c:txPr>
            <c:dLblPos val="l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'101100169山口様'!$B$9:$E$9</c:f>
              <c:numCache>
                <c:formatCode>m/d/yyyy</c:formatCode>
                <c:ptCount val="4"/>
                <c:pt idx="0">
                  <c:v>40963</c:v>
                </c:pt>
                <c:pt idx="1">
                  <c:v>40977</c:v>
                </c:pt>
                <c:pt idx="2">
                  <c:v>41022</c:v>
                </c:pt>
                <c:pt idx="3">
                  <c:v>41054</c:v>
                </c:pt>
              </c:numCache>
            </c:numRef>
          </c:cat>
          <c:val>
            <c:numRef>
              <c:f>'101100169山口様'!$B$10:$E$10</c:f>
              <c:numCache>
                <c:formatCode>General</c:formatCode>
                <c:ptCount val="4"/>
                <c:pt idx="0">
                  <c:v>416</c:v>
                </c:pt>
                <c:pt idx="1">
                  <c:v>248</c:v>
                </c:pt>
                <c:pt idx="2">
                  <c:v>97</c:v>
                </c:pt>
                <c:pt idx="3">
                  <c:v>97</c:v>
                </c:pt>
              </c:numCache>
            </c:numRef>
          </c:val>
          <c:smooth val="0"/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55545088"/>
        <c:axId val="179681472"/>
      </c:lineChart>
      <c:lineChart>
        <c:grouping val="standard"/>
        <c:varyColors val="0"/>
        <c:ser>
          <c:idx val="1"/>
          <c:order val="1"/>
          <c:tx>
            <c:strRef>
              <c:f>'101100169山口様'!$A$11</c:f>
              <c:strCache>
                <c:ptCount val="1"/>
                <c:pt idx="0">
                  <c:v>ヘモグロビンA1c</c:v>
                </c:pt>
              </c:strCache>
            </c:strRef>
          </c:tx>
          <c:marker>
            <c:symbol val="none"/>
          </c:marker>
          <c:dLbls>
            <c:txPr>
              <a:bodyPr/>
              <a:lstStyle/>
              <a:p>
                <a:pPr>
                  <a:defRPr lang="ja-JP"/>
                </a:pPr>
                <a:endParaRPr lang="ja-JP"/>
              </a:p>
            </c:txPr>
            <c:dLblPos val="l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'101100169山口様'!$B$9:$E$9</c:f>
              <c:numCache>
                <c:formatCode>m/d/yyyy</c:formatCode>
                <c:ptCount val="4"/>
                <c:pt idx="0">
                  <c:v>40963</c:v>
                </c:pt>
                <c:pt idx="1">
                  <c:v>40977</c:v>
                </c:pt>
                <c:pt idx="2">
                  <c:v>41022</c:v>
                </c:pt>
                <c:pt idx="3">
                  <c:v>41054</c:v>
                </c:pt>
              </c:numCache>
            </c:numRef>
          </c:cat>
          <c:val>
            <c:numRef>
              <c:f>'101100169山口様'!$B$11:$E$11</c:f>
              <c:numCache>
                <c:formatCode>General</c:formatCode>
                <c:ptCount val="4"/>
                <c:pt idx="0">
                  <c:v>12.2</c:v>
                </c:pt>
                <c:pt idx="1">
                  <c:v>12.2</c:v>
                </c:pt>
                <c:pt idx="2">
                  <c:v>6.8</c:v>
                </c:pt>
                <c:pt idx="3">
                  <c:v>6.8</c:v>
                </c:pt>
              </c:numCache>
            </c:numRef>
          </c:val>
          <c:smooth val="0"/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55553280"/>
        <c:axId val="96000768"/>
      </c:lineChart>
      <c:dateAx>
        <c:axId val="155545088"/>
        <c:scaling>
          <c:orientation val="minMax"/>
        </c:scaling>
        <c:delete val="0"/>
        <c:axPos val="b"/>
        <c:numFmt formatCode="m/d/yyyy" sourceLinked="1"/>
        <c:majorTickMark val="none"/>
        <c:minorTickMark val="none"/>
        <c:tickLblPos val="nextTo"/>
        <c:txPr>
          <a:bodyPr/>
          <a:lstStyle/>
          <a:p>
            <a:pPr>
              <a:defRPr lang="ja-JP"/>
            </a:pPr>
            <a:endParaRPr lang="ja-JP"/>
          </a:p>
        </c:txPr>
        <c:crossAx val="179681472"/>
        <c:crosses val="autoZero"/>
        <c:auto val="1"/>
        <c:lblOffset val="100"/>
        <c:baseTimeUnit val="months"/>
      </c:dateAx>
      <c:valAx>
        <c:axId val="179681472"/>
        <c:scaling>
          <c:orientation val="minMax"/>
          <c:max val="500"/>
        </c:scaling>
        <c:delete val="0"/>
        <c:axPos val="l"/>
        <c:majorGridlines>
          <c:spPr>
            <a:ln>
              <a:noFill/>
            </a:ln>
          </c:spPr>
        </c:majorGridlines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lang="ja-JP"/>
            </a:pPr>
            <a:endParaRPr lang="ja-JP"/>
          </a:p>
        </c:txPr>
        <c:crossAx val="155545088"/>
        <c:crosses val="autoZero"/>
        <c:crossBetween val="between"/>
        <c:majorUnit val="20"/>
      </c:valAx>
      <c:valAx>
        <c:axId val="96000768"/>
        <c:scaling>
          <c:orientation val="minMax"/>
        </c:scaling>
        <c:delete val="0"/>
        <c:axPos val="r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lang="ja-JP"/>
            </a:pPr>
            <a:endParaRPr lang="ja-JP"/>
          </a:p>
        </c:txPr>
        <c:crossAx val="155553280"/>
        <c:crosses val="max"/>
        <c:crossBetween val="between"/>
        <c:majorUnit val="1"/>
      </c:valAx>
      <c:dateAx>
        <c:axId val="155553280"/>
        <c:scaling>
          <c:orientation val="minMax"/>
        </c:scaling>
        <c:delete val="1"/>
        <c:axPos val="b"/>
        <c:numFmt formatCode="m/d/yyyy" sourceLinked="1"/>
        <c:majorTickMark val="out"/>
        <c:minorTickMark val="none"/>
        <c:tickLblPos val="none"/>
        <c:crossAx val="96000768"/>
        <c:crosses val="autoZero"/>
        <c:auto val="1"/>
        <c:lblOffset val="100"/>
        <c:baseTimeUnit val="days"/>
      </c:date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Glu</c:v>
                </c:pt>
              </c:strCache>
            </c:strRef>
          </c:tx>
          <c:marker>
            <c:symbol val="none"/>
          </c:marker>
          <c:dLbls>
            <c:txPr>
              <a:bodyPr/>
              <a:lstStyle/>
              <a:p>
                <a:pPr>
                  <a:defRPr lang="ja-JP"/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Sheet1!$A$2:$A$44</c:f>
              <c:numCache>
                <c:formatCode>m/d/yyyy</c:formatCode>
                <c:ptCount val="43"/>
                <c:pt idx="0">
                  <c:v>38071</c:v>
                </c:pt>
                <c:pt idx="1">
                  <c:v>38274</c:v>
                </c:pt>
                <c:pt idx="2">
                  <c:v>38309</c:v>
                </c:pt>
                <c:pt idx="3">
                  <c:v>38414</c:v>
                </c:pt>
                <c:pt idx="4">
                  <c:v>38547</c:v>
                </c:pt>
                <c:pt idx="5">
                  <c:v>38624</c:v>
                </c:pt>
                <c:pt idx="6">
                  <c:v>38743</c:v>
                </c:pt>
                <c:pt idx="7">
                  <c:v>38876</c:v>
                </c:pt>
                <c:pt idx="8">
                  <c:v>38989</c:v>
                </c:pt>
                <c:pt idx="9">
                  <c:v>38743</c:v>
                </c:pt>
                <c:pt idx="10">
                  <c:v>38876</c:v>
                </c:pt>
                <c:pt idx="11">
                  <c:v>38912</c:v>
                </c:pt>
                <c:pt idx="12">
                  <c:v>38954</c:v>
                </c:pt>
                <c:pt idx="13">
                  <c:v>39454</c:v>
                </c:pt>
                <c:pt idx="14">
                  <c:v>39566</c:v>
                </c:pt>
                <c:pt idx="15">
                  <c:v>39622</c:v>
                </c:pt>
                <c:pt idx="16">
                  <c:v>39678</c:v>
                </c:pt>
                <c:pt idx="17">
                  <c:v>39744</c:v>
                </c:pt>
                <c:pt idx="18">
                  <c:v>39794</c:v>
                </c:pt>
                <c:pt idx="19">
                  <c:v>39854</c:v>
                </c:pt>
                <c:pt idx="20">
                  <c:v>39906</c:v>
                </c:pt>
                <c:pt idx="21">
                  <c:v>40029</c:v>
                </c:pt>
                <c:pt idx="22">
                  <c:v>40061</c:v>
                </c:pt>
                <c:pt idx="23">
                  <c:v>40124</c:v>
                </c:pt>
                <c:pt idx="24">
                  <c:v>40222</c:v>
                </c:pt>
                <c:pt idx="25">
                  <c:v>40287</c:v>
                </c:pt>
                <c:pt idx="26">
                  <c:v>40298</c:v>
                </c:pt>
                <c:pt idx="27">
                  <c:v>40312</c:v>
                </c:pt>
                <c:pt idx="28">
                  <c:v>40340</c:v>
                </c:pt>
                <c:pt idx="29">
                  <c:v>40368</c:v>
                </c:pt>
                <c:pt idx="30">
                  <c:v>40397</c:v>
                </c:pt>
                <c:pt idx="31">
                  <c:v>40411</c:v>
                </c:pt>
                <c:pt idx="32">
                  <c:v>40425</c:v>
                </c:pt>
                <c:pt idx="33">
                  <c:v>40452</c:v>
                </c:pt>
                <c:pt idx="34">
                  <c:v>40494</c:v>
                </c:pt>
                <c:pt idx="35">
                  <c:v>40522</c:v>
                </c:pt>
                <c:pt idx="36">
                  <c:v>40550</c:v>
                </c:pt>
                <c:pt idx="37">
                  <c:v>40584</c:v>
                </c:pt>
                <c:pt idx="38">
                  <c:v>40627</c:v>
                </c:pt>
                <c:pt idx="39">
                  <c:v>40669</c:v>
                </c:pt>
                <c:pt idx="40">
                  <c:v>40725</c:v>
                </c:pt>
                <c:pt idx="41">
                  <c:v>40777</c:v>
                </c:pt>
                <c:pt idx="42">
                  <c:v>40833</c:v>
                </c:pt>
              </c:numCache>
            </c:numRef>
          </c:cat>
          <c:val>
            <c:numRef>
              <c:f>Sheet1!$B$2:$B$44</c:f>
              <c:numCache>
                <c:formatCode>General</c:formatCode>
                <c:ptCount val="43"/>
                <c:pt idx="0">
                  <c:v>239</c:v>
                </c:pt>
                <c:pt idx="1">
                  <c:v>443</c:v>
                </c:pt>
                <c:pt idx="2">
                  <c:v>276</c:v>
                </c:pt>
                <c:pt idx="3">
                  <c:v>313</c:v>
                </c:pt>
                <c:pt idx="4">
                  <c:v>277</c:v>
                </c:pt>
                <c:pt idx="5">
                  <c:v>285</c:v>
                </c:pt>
                <c:pt idx="6">
                  <c:v>305</c:v>
                </c:pt>
                <c:pt idx="7">
                  <c:v>333</c:v>
                </c:pt>
                <c:pt idx="8">
                  <c:v>285</c:v>
                </c:pt>
                <c:pt idx="9">
                  <c:v>305</c:v>
                </c:pt>
                <c:pt idx="10">
                  <c:v>333</c:v>
                </c:pt>
                <c:pt idx="11">
                  <c:v>333</c:v>
                </c:pt>
                <c:pt idx="12">
                  <c:v>343</c:v>
                </c:pt>
                <c:pt idx="13">
                  <c:v>208</c:v>
                </c:pt>
                <c:pt idx="14">
                  <c:v>323</c:v>
                </c:pt>
                <c:pt idx="15">
                  <c:v>299</c:v>
                </c:pt>
                <c:pt idx="16">
                  <c:v>242</c:v>
                </c:pt>
                <c:pt idx="17">
                  <c:v>306</c:v>
                </c:pt>
                <c:pt idx="18">
                  <c:v>337</c:v>
                </c:pt>
                <c:pt idx="19">
                  <c:v>186</c:v>
                </c:pt>
                <c:pt idx="20">
                  <c:v>221</c:v>
                </c:pt>
                <c:pt idx="21">
                  <c:v>173</c:v>
                </c:pt>
                <c:pt idx="22">
                  <c:v>325</c:v>
                </c:pt>
                <c:pt idx="23">
                  <c:v>373</c:v>
                </c:pt>
                <c:pt idx="24">
                  <c:v>317</c:v>
                </c:pt>
                <c:pt idx="25">
                  <c:v>275</c:v>
                </c:pt>
                <c:pt idx="26">
                  <c:v>208</c:v>
                </c:pt>
                <c:pt idx="27">
                  <c:v>98</c:v>
                </c:pt>
                <c:pt idx="28">
                  <c:v>189</c:v>
                </c:pt>
                <c:pt idx="29">
                  <c:v>110</c:v>
                </c:pt>
                <c:pt idx="30">
                  <c:v>107</c:v>
                </c:pt>
                <c:pt idx="31">
                  <c:v>122</c:v>
                </c:pt>
                <c:pt idx="32">
                  <c:v>94</c:v>
                </c:pt>
                <c:pt idx="33">
                  <c:v>98</c:v>
                </c:pt>
                <c:pt idx="34">
                  <c:v>87</c:v>
                </c:pt>
                <c:pt idx="35">
                  <c:v>88</c:v>
                </c:pt>
                <c:pt idx="36">
                  <c:v>92</c:v>
                </c:pt>
                <c:pt idx="37">
                  <c:v>101</c:v>
                </c:pt>
                <c:pt idx="38">
                  <c:v>100</c:v>
                </c:pt>
                <c:pt idx="39">
                  <c:v>98</c:v>
                </c:pt>
                <c:pt idx="40">
                  <c:v>112</c:v>
                </c:pt>
                <c:pt idx="41">
                  <c:v>96</c:v>
                </c:pt>
                <c:pt idx="42">
                  <c:v>110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4887168"/>
        <c:axId val="184617216"/>
      </c:lineChart>
      <c:lineChart>
        <c:grouping val="standard"/>
        <c:varyColors val="0"/>
        <c:ser>
          <c:idx val="1"/>
          <c:order val="1"/>
          <c:tx>
            <c:strRef>
              <c:f>Sheet1!$C$1</c:f>
              <c:strCache>
                <c:ptCount val="1"/>
                <c:pt idx="0">
                  <c:v>A1c</c:v>
                </c:pt>
              </c:strCache>
            </c:strRef>
          </c:tx>
          <c:marker>
            <c:symbol val="none"/>
          </c:marker>
          <c:dLbls>
            <c:txPr>
              <a:bodyPr/>
              <a:lstStyle/>
              <a:p>
                <a:pPr>
                  <a:defRPr lang="ja-JP"/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Sheet1!$A$2:$A$44</c:f>
              <c:numCache>
                <c:formatCode>m/d/yyyy</c:formatCode>
                <c:ptCount val="43"/>
                <c:pt idx="0">
                  <c:v>38071</c:v>
                </c:pt>
                <c:pt idx="1">
                  <c:v>38274</c:v>
                </c:pt>
                <c:pt idx="2">
                  <c:v>38309</c:v>
                </c:pt>
                <c:pt idx="3">
                  <c:v>38414</c:v>
                </c:pt>
                <c:pt idx="4">
                  <c:v>38547</c:v>
                </c:pt>
                <c:pt idx="5">
                  <c:v>38624</c:v>
                </c:pt>
                <c:pt idx="6">
                  <c:v>38743</c:v>
                </c:pt>
                <c:pt idx="7">
                  <c:v>38876</c:v>
                </c:pt>
                <c:pt idx="8">
                  <c:v>38989</c:v>
                </c:pt>
                <c:pt idx="9">
                  <c:v>38743</c:v>
                </c:pt>
                <c:pt idx="10">
                  <c:v>38876</c:v>
                </c:pt>
                <c:pt idx="11">
                  <c:v>38912</c:v>
                </c:pt>
                <c:pt idx="12">
                  <c:v>38954</c:v>
                </c:pt>
                <c:pt idx="13">
                  <c:v>39454</c:v>
                </c:pt>
                <c:pt idx="14">
                  <c:v>39566</c:v>
                </c:pt>
                <c:pt idx="15">
                  <c:v>39622</c:v>
                </c:pt>
                <c:pt idx="16">
                  <c:v>39678</c:v>
                </c:pt>
                <c:pt idx="17">
                  <c:v>39744</c:v>
                </c:pt>
                <c:pt idx="18">
                  <c:v>39794</c:v>
                </c:pt>
                <c:pt idx="19">
                  <c:v>39854</c:v>
                </c:pt>
                <c:pt idx="20">
                  <c:v>39906</c:v>
                </c:pt>
                <c:pt idx="21">
                  <c:v>40029</c:v>
                </c:pt>
                <c:pt idx="22">
                  <c:v>40061</c:v>
                </c:pt>
                <c:pt idx="23">
                  <c:v>40124</c:v>
                </c:pt>
                <c:pt idx="24">
                  <c:v>40222</c:v>
                </c:pt>
                <c:pt idx="25">
                  <c:v>40287</c:v>
                </c:pt>
                <c:pt idx="26">
                  <c:v>40298</c:v>
                </c:pt>
                <c:pt idx="27">
                  <c:v>40312</c:v>
                </c:pt>
                <c:pt idx="28">
                  <c:v>40340</c:v>
                </c:pt>
                <c:pt idx="29">
                  <c:v>40368</c:v>
                </c:pt>
                <c:pt idx="30">
                  <c:v>40397</c:v>
                </c:pt>
                <c:pt idx="31">
                  <c:v>40411</c:v>
                </c:pt>
                <c:pt idx="32">
                  <c:v>40425</c:v>
                </c:pt>
                <c:pt idx="33">
                  <c:v>40452</c:v>
                </c:pt>
                <c:pt idx="34">
                  <c:v>40494</c:v>
                </c:pt>
                <c:pt idx="35">
                  <c:v>40522</c:v>
                </c:pt>
                <c:pt idx="36">
                  <c:v>40550</c:v>
                </c:pt>
                <c:pt idx="37">
                  <c:v>40584</c:v>
                </c:pt>
                <c:pt idx="38">
                  <c:v>40627</c:v>
                </c:pt>
                <c:pt idx="39">
                  <c:v>40669</c:v>
                </c:pt>
                <c:pt idx="40">
                  <c:v>40725</c:v>
                </c:pt>
                <c:pt idx="41">
                  <c:v>40777</c:v>
                </c:pt>
                <c:pt idx="42">
                  <c:v>40833</c:v>
                </c:pt>
              </c:numCache>
            </c:numRef>
          </c:cat>
          <c:val>
            <c:numRef>
              <c:f>Sheet1!$C$2:$C$44</c:f>
              <c:numCache>
                <c:formatCode>General</c:formatCode>
                <c:ptCount val="43"/>
                <c:pt idx="0">
                  <c:v>7.1</c:v>
                </c:pt>
                <c:pt idx="1">
                  <c:v>9.8000000000000007</c:v>
                </c:pt>
                <c:pt idx="2">
                  <c:v>9.5</c:v>
                </c:pt>
                <c:pt idx="3">
                  <c:v>8.8000000000000007</c:v>
                </c:pt>
                <c:pt idx="4">
                  <c:v>9.9</c:v>
                </c:pt>
                <c:pt idx="5">
                  <c:v>8</c:v>
                </c:pt>
                <c:pt idx="6">
                  <c:v>9.2000000000000011</c:v>
                </c:pt>
                <c:pt idx="7">
                  <c:v>9.7000000000000011</c:v>
                </c:pt>
                <c:pt idx="8">
                  <c:v>8</c:v>
                </c:pt>
                <c:pt idx="9">
                  <c:v>9.2000000000000011</c:v>
                </c:pt>
                <c:pt idx="10">
                  <c:v>9.7000000000000011</c:v>
                </c:pt>
                <c:pt idx="11">
                  <c:v>9.4</c:v>
                </c:pt>
                <c:pt idx="12">
                  <c:v>9.7000000000000011</c:v>
                </c:pt>
                <c:pt idx="13">
                  <c:v>7.5</c:v>
                </c:pt>
                <c:pt idx="14">
                  <c:v>9</c:v>
                </c:pt>
                <c:pt idx="15">
                  <c:v>8.2000000000000011</c:v>
                </c:pt>
                <c:pt idx="16">
                  <c:v>7.6</c:v>
                </c:pt>
                <c:pt idx="17">
                  <c:v>7.5</c:v>
                </c:pt>
                <c:pt idx="18">
                  <c:v>8.1</c:v>
                </c:pt>
                <c:pt idx="19">
                  <c:v>8.4</c:v>
                </c:pt>
                <c:pt idx="20">
                  <c:v>8.2000000000000011</c:v>
                </c:pt>
                <c:pt idx="21">
                  <c:v>7.8</c:v>
                </c:pt>
                <c:pt idx="22">
                  <c:v>7.8</c:v>
                </c:pt>
                <c:pt idx="23">
                  <c:v>8.3000000000000007</c:v>
                </c:pt>
                <c:pt idx="24">
                  <c:v>9</c:v>
                </c:pt>
                <c:pt idx="25">
                  <c:v>8.6</c:v>
                </c:pt>
                <c:pt idx="27">
                  <c:v>7.5</c:v>
                </c:pt>
                <c:pt idx="28">
                  <c:v>6.4</c:v>
                </c:pt>
                <c:pt idx="29">
                  <c:v>5.7</c:v>
                </c:pt>
                <c:pt idx="30">
                  <c:v>5.3</c:v>
                </c:pt>
                <c:pt idx="32">
                  <c:v>5.2</c:v>
                </c:pt>
                <c:pt idx="33">
                  <c:v>5.3</c:v>
                </c:pt>
                <c:pt idx="34">
                  <c:v>5</c:v>
                </c:pt>
                <c:pt idx="35">
                  <c:v>4.9000000000000004</c:v>
                </c:pt>
                <c:pt idx="36">
                  <c:v>4.8</c:v>
                </c:pt>
                <c:pt idx="37">
                  <c:v>4.9000000000000004</c:v>
                </c:pt>
                <c:pt idx="38">
                  <c:v>4.8</c:v>
                </c:pt>
                <c:pt idx="39">
                  <c:v>4.9000000000000004</c:v>
                </c:pt>
                <c:pt idx="40">
                  <c:v>5</c:v>
                </c:pt>
                <c:pt idx="41">
                  <c:v>5</c:v>
                </c:pt>
                <c:pt idx="42">
                  <c:v>4.8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4889216"/>
        <c:axId val="184617792"/>
      </c:lineChart>
      <c:dateAx>
        <c:axId val="154887168"/>
        <c:scaling>
          <c:orientation val="minMax"/>
        </c:scaling>
        <c:delete val="0"/>
        <c:axPos val="b"/>
        <c:numFmt formatCode="m/d/yyyy" sourceLinked="1"/>
        <c:majorTickMark val="none"/>
        <c:minorTickMark val="none"/>
        <c:tickLblPos val="nextTo"/>
        <c:txPr>
          <a:bodyPr/>
          <a:lstStyle/>
          <a:p>
            <a:pPr>
              <a:defRPr lang="ja-JP"/>
            </a:pPr>
            <a:endParaRPr lang="ja-JP"/>
          </a:p>
        </c:txPr>
        <c:crossAx val="184617216"/>
        <c:crosses val="autoZero"/>
        <c:auto val="1"/>
        <c:lblOffset val="100"/>
        <c:baseTimeUnit val="days"/>
      </c:dateAx>
      <c:valAx>
        <c:axId val="184617216"/>
        <c:scaling>
          <c:orientation val="minMax"/>
          <c:max val="500"/>
        </c:scaling>
        <c:delete val="0"/>
        <c:axPos val="l"/>
        <c:majorGridlines>
          <c:spPr>
            <a:ln>
              <a:noFill/>
            </a:ln>
          </c:spPr>
        </c:majorGridlines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lang="ja-JP"/>
            </a:pPr>
            <a:endParaRPr lang="ja-JP"/>
          </a:p>
        </c:txPr>
        <c:crossAx val="154887168"/>
        <c:crosses val="autoZero"/>
        <c:crossBetween val="between"/>
        <c:majorUnit val="20"/>
      </c:valAx>
      <c:valAx>
        <c:axId val="184617792"/>
        <c:scaling>
          <c:orientation val="minMax"/>
          <c:max val="13"/>
        </c:scaling>
        <c:delete val="0"/>
        <c:axPos val="r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lang="ja-JP"/>
            </a:pPr>
            <a:endParaRPr lang="ja-JP"/>
          </a:p>
        </c:txPr>
        <c:crossAx val="154889216"/>
        <c:crosses val="max"/>
        <c:crossBetween val="between"/>
        <c:majorUnit val="1"/>
      </c:valAx>
      <c:dateAx>
        <c:axId val="154889216"/>
        <c:scaling>
          <c:orientation val="minMax"/>
        </c:scaling>
        <c:delete val="1"/>
        <c:axPos val="b"/>
        <c:numFmt formatCode="m/d/yyyy" sourceLinked="1"/>
        <c:majorTickMark val="out"/>
        <c:minorTickMark val="none"/>
        <c:tickLblPos val="none"/>
        <c:crossAx val="184617792"/>
        <c:crosses val="autoZero"/>
        <c:auto val="1"/>
        <c:lblOffset val="100"/>
        <c:baseTimeUnit val="days"/>
        <c:majorUnit val="1"/>
        <c:minorUnit val="1"/>
      </c:dateAx>
    </c:plotArea>
    <c:plotVisOnly val="1"/>
    <c:dispBlanksAs val="span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'阿部さん　Glu +γ-GT+A1c '!$B$51</c:f>
              <c:strCache>
                <c:ptCount val="1"/>
                <c:pt idx="0">
                  <c:v>γ-GTP</c:v>
                </c:pt>
              </c:strCache>
            </c:strRef>
          </c:tx>
          <c:marker>
            <c:symbol val="none"/>
          </c:marker>
          <c:dLbls>
            <c:txPr>
              <a:bodyPr/>
              <a:lstStyle/>
              <a:p>
                <a:pPr>
                  <a:defRPr lang="ja-JP"/>
                </a:pPr>
                <a:endParaRPr lang="ja-JP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'阿部さん　Glu +γ-GT+A1c '!$A$52:$A$87</c:f>
              <c:numCache>
                <c:formatCode>m/d/yyyy</c:formatCode>
                <c:ptCount val="36"/>
                <c:pt idx="0">
                  <c:v>38071</c:v>
                </c:pt>
                <c:pt idx="1">
                  <c:v>38274</c:v>
                </c:pt>
                <c:pt idx="2">
                  <c:v>38309</c:v>
                </c:pt>
                <c:pt idx="3">
                  <c:v>38414</c:v>
                </c:pt>
                <c:pt idx="4">
                  <c:v>38547</c:v>
                </c:pt>
                <c:pt idx="5">
                  <c:v>38624</c:v>
                </c:pt>
                <c:pt idx="6">
                  <c:v>38672</c:v>
                </c:pt>
                <c:pt idx="7">
                  <c:v>38743</c:v>
                </c:pt>
                <c:pt idx="8">
                  <c:v>38876</c:v>
                </c:pt>
                <c:pt idx="9">
                  <c:v>38989</c:v>
                </c:pt>
                <c:pt idx="10">
                  <c:v>38743</c:v>
                </c:pt>
                <c:pt idx="11">
                  <c:v>38876</c:v>
                </c:pt>
                <c:pt idx="12">
                  <c:v>38912</c:v>
                </c:pt>
                <c:pt idx="13">
                  <c:v>39566</c:v>
                </c:pt>
                <c:pt idx="14">
                  <c:v>39622</c:v>
                </c:pt>
                <c:pt idx="15">
                  <c:v>39678</c:v>
                </c:pt>
                <c:pt idx="16">
                  <c:v>39744</c:v>
                </c:pt>
                <c:pt idx="17">
                  <c:v>39794</c:v>
                </c:pt>
                <c:pt idx="18">
                  <c:v>39854</c:v>
                </c:pt>
                <c:pt idx="19">
                  <c:v>39906</c:v>
                </c:pt>
                <c:pt idx="20">
                  <c:v>40222</c:v>
                </c:pt>
                <c:pt idx="21">
                  <c:v>40287</c:v>
                </c:pt>
                <c:pt idx="22">
                  <c:v>40312</c:v>
                </c:pt>
                <c:pt idx="23">
                  <c:v>40340</c:v>
                </c:pt>
                <c:pt idx="24">
                  <c:v>40368</c:v>
                </c:pt>
                <c:pt idx="25">
                  <c:v>40397</c:v>
                </c:pt>
                <c:pt idx="26">
                  <c:v>40411</c:v>
                </c:pt>
                <c:pt idx="27">
                  <c:v>40425</c:v>
                </c:pt>
                <c:pt idx="28">
                  <c:v>40452</c:v>
                </c:pt>
                <c:pt idx="29">
                  <c:v>40494</c:v>
                </c:pt>
                <c:pt idx="30">
                  <c:v>40522</c:v>
                </c:pt>
                <c:pt idx="31">
                  <c:v>40550</c:v>
                </c:pt>
                <c:pt idx="32">
                  <c:v>40584</c:v>
                </c:pt>
                <c:pt idx="33">
                  <c:v>40627</c:v>
                </c:pt>
                <c:pt idx="34">
                  <c:v>40669</c:v>
                </c:pt>
                <c:pt idx="35">
                  <c:v>40833</c:v>
                </c:pt>
              </c:numCache>
            </c:numRef>
          </c:cat>
          <c:val>
            <c:numRef>
              <c:f>'阿部さん　Glu +γ-GT+A1c '!$B$52:$B$87</c:f>
              <c:numCache>
                <c:formatCode>General</c:formatCode>
                <c:ptCount val="36"/>
                <c:pt idx="0">
                  <c:v>89</c:v>
                </c:pt>
                <c:pt idx="1">
                  <c:v>170</c:v>
                </c:pt>
                <c:pt idx="2">
                  <c:v>146</c:v>
                </c:pt>
                <c:pt idx="3">
                  <c:v>166</c:v>
                </c:pt>
                <c:pt idx="4">
                  <c:v>123</c:v>
                </c:pt>
                <c:pt idx="5">
                  <c:v>115</c:v>
                </c:pt>
                <c:pt idx="6">
                  <c:v>148</c:v>
                </c:pt>
                <c:pt idx="7">
                  <c:v>134</c:v>
                </c:pt>
                <c:pt idx="8">
                  <c:v>141</c:v>
                </c:pt>
                <c:pt idx="9">
                  <c:v>115</c:v>
                </c:pt>
                <c:pt idx="10">
                  <c:v>134</c:v>
                </c:pt>
                <c:pt idx="11">
                  <c:v>141</c:v>
                </c:pt>
                <c:pt idx="12">
                  <c:v>151</c:v>
                </c:pt>
                <c:pt idx="13">
                  <c:v>162</c:v>
                </c:pt>
                <c:pt idx="14">
                  <c:v>133</c:v>
                </c:pt>
                <c:pt idx="15">
                  <c:v>147</c:v>
                </c:pt>
                <c:pt idx="16">
                  <c:v>151</c:v>
                </c:pt>
                <c:pt idx="17">
                  <c:v>141</c:v>
                </c:pt>
                <c:pt idx="18">
                  <c:v>157</c:v>
                </c:pt>
                <c:pt idx="19">
                  <c:v>144</c:v>
                </c:pt>
                <c:pt idx="20">
                  <c:v>147</c:v>
                </c:pt>
                <c:pt idx="21">
                  <c:v>135</c:v>
                </c:pt>
                <c:pt idx="22">
                  <c:v>110</c:v>
                </c:pt>
                <c:pt idx="23">
                  <c:v>101</c:v>
                </c:pt>
                <c:pt idx="24">
                  <c:v>59</c:v>
                </c:pt>
                <c:pt idx="25">
                  <c:v>160</c:v>
                </c:pt>
                <c:pt idx="26">
                  <c:v>145</c:v>
                </c:pt>
                <c:pt idx="27">
                  <c:v>92</c:v>
                </c:pt>
                <c:pt idx="28">
                  <c:v>61</c:v>
                </c:pt>
                <c:pt idx="29">
                  <c:v>37</c:v>
                </c:pt>
                <c:pt idx="30">
                  <c:v>27</c:v>
                </c:pt>
                <c:pt idx="31">
                  <c:v>21</c:v>
                </c:pt>
                <c:pt idx="32">
                  <c:v>29</c:v>
                </c:pt>
                <c:pt idx="33">
                  <c:v>28</c:v>
                </c:pt>
                <c:pt idx="34">
                  <c:v>24</c:v>
                </c:pt>
                <c:pt idx="35">
                  <c:v>23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71465728"/>
        <c:axId val="184621248"/>
      </c:lineChart>
      <c:dateAx>
        <c:axId val="171465728"/>
        <c:scaling>
          <c:orientation val="minMax"/>
        </c:scaling>
        <c:delete val="0"/>
        <c:axPos val="b"/>
        <c:numFmt formatCode="m/d/yyyy" sourceLinked="1"/>
        <c:majorTickMark val="none"/>
        <c:minorTickMark val="none"/>
        <c:tickLblPos val="nextTo"/>
        <c:txPr>
          <a:bodyPr/>
          <a:lstStyle/>
          <a:p>
            <a:pPr>
              <a:defRPr lang="ja-JP"/>
            </a:pPr>
            <a:endParaRPr lang="ja-JP"/>
          </a:p>
        </c:txPr>
        <c:crossAx val="184621248"/>
        <c:crosses val="autoZero"/>
        <c:auto val="1"/>
        <c:lblOffset val="100"/>
        <c:baseTimeUnit val="days"/>
      </c:dateAx>
      <c:valAx>
        <c:axId val="18462124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lang="ja-JP"/>
            </a:pPr>
            <a:endParaRPr lang="ja-JP"/>
          </a:p>
        </c:txPr>
        <c:crossAx val="17146572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86" tIns="45743" rIns="91486" bIns="45743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kumimoji="0" sz="120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836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4450" y="0"/>
            <a:ext cx="29495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86" tIns="45743" rIns="91486" bIns="45743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836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0863"/>
            <a:ext cx="2949575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86" tIns="45743" rIns="91486" bIns="45743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kumimoji="0" sz="120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836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4450" y="9440863"/>
            <a:ext cx="2949575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86" tIns="45743" rIns="91486" bIns="45743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defRPr>
            </a:lvl1pPr>
          </a:lstStyle>
          <a:p>
            <a:pPr>
              <a:defRPr/>
            </a:pPr>
            <a:fld id="{43731B7E-6FBC-44B2-A5FA-9800FA306A2E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4400593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86" tIns="45743" rIns="91486" bIns="45743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kumimoji="0" sz="120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85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4450" y="0"/>
            <a:ext cx="29495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86" tIns="45743" rIns="91486" bIns="45743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12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9163" y="746125"/>
            <a:ext cx="4968875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5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1038" y="4721225"/>
            <a:ext cx="5443537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86" tIns="45743" rIns="91486" bIns="4574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285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0863"/>
            <a:ext cx="2949575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86" tIns="45743" rIns="91486" bIns="45743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kumimoji="0" sz="120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85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4450" y="9440863"/>
            <a:ext cx="2949575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86" tIns="45743" rIns="91486" bIns="45743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defRPr>
            </a:lvl1pPr>
          </a:lstStyle>
          <a:p>
            <a:pPr>
              <a:defRPr/>
            </a:pPr>
            <a:fld id="{D1A6C6A4-39C0-4CDC-9A0E-7FF3E27EAA0D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361477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ＭＳ Ｐ明朝" charset="-128"/>
        <a:ea typeface="ＭＳ Ｐ明朝" charset="-128"/>
        <a:cs typeface="ＭＳ Ｐ明朝" pitchFamily="112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ＭＳ Ｐ明朝" charset="-128"/>
        <a:ea typeface="ＭＳ Ｐ明朝" charset="-128"/>
        <a:cs typeface="ＭＳ Ｐ明朝" pitchFamily="112" charset="-128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ＭＳ Ｐ明朝" charset="-128"/>
        <a:ea typeface="ＭＳ Ｐ明朝" charset="-128"/>
        <a:cs typeface="ＭＳ Ｐ明朝" pitchFamily="112" charset="-128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ＭＳ Ｐ明朝" charset="-128"/>
        <a:ea typeface="ＭＳ Ｐ明朝" charset="-128"/>
        <a:cs typeface="ＭＳ Ｐ明朝" pitchFamily="112" charset="-128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ＭＳ Ｐ明朝" charset="-128"/>
        <a:ea typeface="ＭＳ Ｐ明朝" charset="-128"/>
        <a:cs typeface="ＭＳ Ｐ明朝" pitchFamily="112" charset="-128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スライド イメージ プレースホルダ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54274" name="ノート プレースホル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ja-JP" altLang="en-US" smtClean="0">
              <a:latin typeface="ＭＳ Ｐ明朝"/>
              <a:ea typeface="ＭＳ Ｐ明朝"/>
              <a:cs typeface="ＭＳ Ｐ明朝"/>
            </a:endParaRPr>
          </a:p>
        </p:txBody>
      </p:sp>
      <p:sp>
        <p:nvSpPr>
          <p:cNvPr id="54275" name="スライド番号プレースホル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427ECA9-E941-4737-BEFA-DCB231EC6FE8}" type="slidenum">
              <a:rPr lang="ja-JP" altLang="en-US" smtClean="0">
                <a:latin typeface="ＭＳ Ｐ明朝"/>
                <a:ea typeface="ＭＳ Ｐ明朝"/>
                <a:cs typeface="ＭＳ Ｐ明朝"/>
              </a:rPr>
              <a:pPr/>
              <a:t>1</a:t>
            </a:fld>
            <a:endParaRPr lang="en-US" altLang="ja-JP" smtClean="0">
              <a:latin typeface="ＭＳ Ｐ明朝"/>
              <a:ea typeface="ＭＳ Ｐ明朝"/>
              <a:cs typeface="ＭＳ Ｐ明朝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091D81B-8D1D-43D6-BB0E-801023CCF29E}" type="slidenum">
              <a:rPr lang="ja-JP" altLang="en-US" smtClean="0"/>
              <a:pPr>
                <a:defRPr/>
              </a:pPr>
              <a:t>10</a:t>
            </a:fld>
            <a:endParaRPr lang="ja-JP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スライド イメージ プレースホルダ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62466" name="ノート プレースホル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ja-JP" altLang="en-US" smtClean="0">
              <a:latin typeface="ＭＳ Ｐ明朝"/>
              <a:ea typeface="ＭＳ Ｐ明朝"/>
              <a:cs typeface="ＭＳ Ｐ明朝"/>
            </a:endParaRPr>
          </a:p>
        </p:txBody>
      </p:sp>
      <p:sp>
        <p:nvSpPr>
          <p:cNvPr id="62467" name="スライド番号プレースホル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B169097-1C41-4964-8E00-11F1E5EFDC80}" type="slidenum">
              <a:rPr lang="ja-JP" altLang="en-US" smtClean="0">
                <a:latin typeface="ＭＳ Ｐ明朝"/>
                <a:ea typeface="ＭＳ Ｐ明朝"/>
                <a:cs typeface="ＭＳ Ｐ明朝"/>
              </a:rPr>
              <a:pPr/>
              <a:t>2</a:t>
            </a:fld>
            <a:endParaRPr lang="en-US" altLang="ja-JP" smtClean="0">
              <a:latin typeface="ＭＳ Ｐ明朝"/>
              <a:ea typeface="ＭＳ Ｐ明朝"/>
              <a:cs typeface="ＭＳ Ｐ明朝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スライド イメージ プレースホルダ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64514" name="ノート プレースホル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ja-JP" altLang="en-US" smtClean="0">
              <a:latin typeface="ＭＳ Ｐ明朝"/>
              <a:ea typeface="ＭＳ Ｐ明朝"/>
              <a:cs typeface="ＭＳ Ｐ明朝"/>
            </a:endParaRPr>
          </a:p>
        </p:txBody>
      </p:sp>
      <p:sp>
        <p:nvSpPr>
          <p:cNvPr id="64515" name="スライド番号プレースホル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89B45B8-1BF9-4315-98BD-B9D1A979B819}" type="slidenum">
              <a:rPr lang="ja-JP" altLang="en-US" smtClean="0">
                <a:solidFill>
                  <a:srgbClr val="000000"/>
                </a:solidFill>
                <a:latin typeface="ＭＳ Ｐ明朝"/>
                <a:ea typeface="ＭＳ Ｐ明朝"/>
                <a:cs typeface="ＭＳ Ｐ明朝"/>
              </a:rPr>
              <a:pPr/>
              <a:t>3</a:t>
            </a:fld>
            <a:endParaRPr lang="en-US" altLang="ja-JP" smtClean="0">
              <a:solidFill>
                <a:srgbClr val="000000"/>
              </a:solidFill>
              <a:latin typeface="ＭＳ Ｐ明朝"/>
              <a:ea typeface="ＭＳ Ｐ明朝"/>
              <a:cs typeface="ＭＳ Ｐ明朝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スライド イメージ プレースホルダ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71682" name="ノート プレースホル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ja-JP" altLang="en-US" smtClean="0">
              <a:latin typeface="ＭＳ Ｐ明朝"/>
              <a:ea typeface="ＭＳ Ｐ明朝"/>
              <a:cs typeface="ＭＳ Ｐ明朝"/>
            </a:endParaRPr>
          </a:p>
        </p:txBody>
      </p:sp>
      <p:sp>
        <p:nvSpPr>
          <p:cNvPr id="71683" name="スライド番号プレースホル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9B40C8C-6764-4AC7-993F-19F61E758406}" type="slidenum">
              <a:rPr lang="ja-JP" altLang="en-US" smtClean="0">
                <a:solidFill>
                  <a:srgbClr val="000000"/>
                </a:solidFill>
                <a:latin typeface="ＭＳ Ｐ明朝"/>
                <a:ea typeface="ＭＳ Ｐ明朝"/>
                <a:cs typeface="ＭＳ Ｐ明朝"/>
              </a:rPr>
              <a:pPr/>
              <a:t>4</a:t>
            </a:fld>
            <a:endParaRPr lang="en-US" altLang="ja-JP" smtClean="0">
              <a:solidFill>
                <a:srgbClr val="000000"/>
              </a:solidFill>
              <a:latin typeface="ＭＳ Ｐ明朝"/>
              <a:ea typeface="ＭＳ Ｐ明朝"/>
              <a:cs typeface="ＭＳ Ｐ明朝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スライド イメージ プレースホルダ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69634" name="ノート プレースホル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ja-JP" altLang="en-US" smtClean="0">
              <a:latin typeface="ＭＳ Ｐ明朝"/>
              <a:ea typeface="ＭＳ Ｐ明朝"/>
              <a:cs typeface="ＭＳ Ｐ明朝"/>
            </a:endParaRPr>
          </a:p>
        </p:txBody>
      </p:sp>
      <p:sp>
        <p:nvSpPr>
          <p:cNvPr id="69635" name="スライド番号プレースホル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7751786-0AF4-4EA4-BF14-681C7F294AFB}" type="slidenum">
              <a:rPr lang="ja-JP" altLang="en-US" smtClean="0">
                <a:latin typeface="ＭＳ Ｐ明朝"/>
                <a:ea typeface="ＭＳ Ｐ明朝"/>
                <a:cs typeface="ＭＳ Ｐ明朝"/>
              </a:rPr>
              <a:pPr/>
              <a:t>5</a:t>
            </a:fld>
            <a:endParaRPr lang="en-US" altLang="ja-JP" smtClean="0">
              <a:latin typeface="ＭＳ Ｐ明朝"/>
              <a:ea typeface="ＭＳ Ｐ明朝"/>
              <a:cs typeface="ＭＳ Ｐ明朝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スライド イメージ プレースホルダ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72706" name="ノート プレースホル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ja-JP" altLang="en-US" smtClean="0">
              <a:latin typeface="ＭＳ Ｐ明朝"/>
              <a:ea typeface="ＭＳ Ｐ明朝"/>
              <a:cs typeface="ＭＳ Ｐ明朝"/>
            </a:endParaRPr>
          </a:p>
        </p:txBody>
      </p:sp>
      <p:sp>
        <p:nvSpPr>
          <p:cNvPr id="72707" name="スライド番号プレースホル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AAE15A4-611F-4702-B11C-B69A2697F349}" type="slidenum">
              <a:rPr lang="ja-JP" altLang="en-US" smtClean="0">
                <a:latin typeface="ＭＳ Ｐ明朝"/>
                <a:ea typeface="ＭＳ Ｐ明朝"/>
                <a:cs typeface="ＭＳ Ｐ明朝"/>
              </a:rPr>
              <a:pPr/>
              <a:t>6</a:t>
            </a:fld>
            <a:endParaRPr lang="en-US" altLang="ja-JP" smtClean="0">
              <a:latin typeface="ＭＳ Ｐ明朝"/>
              <a:ea typeface="ＭＳ Ｐ明朝"/>
              <a:cs typeface="ＭＳ Ｐ明朝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スライド イメージ プレースホルダ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74754" name="ノート プレースホル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ja-JP" altLang="en-US" smtClean="0">
              <a:latin typeface="ＭＳ Ｐ明朝"/>
              <a:ea typeface="ＭＳ Ｐ明朝"/>
              <a:cs typeface="ＭＳ Ｐ明朝"/>
            </a:endParaRPr>
          </a:p>
        </p:txBody>
      </p:sp>
      <p:sp>
        <p:nvSpPr>
          <p:cNvPr id="74755" name="スライド番号プレースホル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1728317-1E9B-416A-ABAD-D82669DCBA5A}" type="slidenum">
              <a:rPr lang="ja-JP" altLang="en-US" smtClean="0">
                <a:latin typeface="ＭＳ Ｐ明朝"/>
                <a:ea typeface="ＭＳ Ｐ明朝"/>
                <a:cs typeface="ＭＳ Ｐ明朝"/>
              </a:rPr>
              <a:pPr/>
              <a:t>7</a:t>
            </a:fld>
            <a:endParaRPr lang="en-US" altLang="ja-JP" smtClean="0">
              <a:latin typeface="ＭＳ Ｐ明朝"/>
              <a:ea typeface="ＭＳ Ｐ明朝"/>
              <a:cs typeface="ＭＳ Ｐ明朝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091D81B-8D1D-43D6-BB0E-801023CCF29E}" type="slidenum">
              <a:rPr lang="ja-JP" altLang="en-US" smtClean="0"/>
              <a:pPr>
                <a:defRPr/>
              </a:pPr>
              <a:t>8</a:t>
            </a:fld>
            <a:endParaRPr lang="ja-JP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091D81B-8D1D-43D6-BB0E-801023CCF29E}" type="slidenum">
              <a:rPr lang="ja-JP" altLang="en-US" smtClean="0"/>
              <a:pPr>
                <a:defRPr/>
              </a:pPr>
              <a:t>9</a:t>
            </a:fld>
            <a:endParaRPr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imes New Roman" pitchFamily="18" charset="0"/>
                <a:ea typeface="ＭＳ Ｐゴシック" charset="-128"/>
              </a:defRPr>
            </a:lvl1pPr>
          </a:lstStyle>
          <a:p>
            <a:pPr>
              <a:defRPr/>
            </a:pPr>
            <a:fld id="{3E0B9968-3FBC-4C8B-B350-8CDFC3B10A0A}" type="datetimeFigureOut">
              <a:rPr lang="ja-JP" altLang="en-US"/>
              <a:pPr>
                <a:defRPr/>
              </a:pPr>
              <a:t>2013/6/5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imes New Roman" pitchFamily="18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imes New Roman" pitchFamily="18" charset="0"/>
                <a:ea typeface="ＭＳ Ｐゴシック" charset="-128"/>
              </a:defRPr>
            </a:lvl1pPr>
          </a:lstStyle>
          <a:p>
            <a:pPr>
              <a:defRPr/>
            </a:pPr>
            <a:fld id="{56283D86-5130-4B68-B4EF-DB08B7FEC55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imes New Roman" pitchFamily="18" charset="0"/>
                <a:ea typeface="ＭＳ Ｐゴシック" charset="-128"/>
              </a:defRPr>
            </a:lvl1pPr>
          </a:lstStyle>
          <a:p>
            <a:pPr>
              <a:defRPr/>
            </a:pPr>
            <a:fld id="{E2442166-3050-4576-BEED-86120DCBEDEA}" type="datetimeFigureOut">
              <a:rPr lang="ja-JP" altLang="en-US"/>
              <a:pPr>
                <a:defRPr/>
              </a:pPr>
              <a:t>2013/6/5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imes New Roman" pitchFamily="18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imes New Roman" pitchFamily="18" charset="0"/>
                <a:ea typeface="ＭＳ Ｐゴシック" charset="-128"/>
              </a:defRPr>
            </a:lvl1pPr>
          </a:lstStyle>
          <a:p>
            <a:pPr>
              <a:defRPr/>
            </a:pPr>
            <a:fld id="{1EF5EB28-8BCE-4811-AE58-CBBD3B0785E7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imes New Roman" pitchFamily="18" charset="0"/>
                <a:ea typeface="ＭＳ Ｐゴシック" charset="-128"/>
              </a:defRPr>
            </a:lvl1pPr>
          </a:lstStyle>
          <a:p>
            <a:pPr>
              <a:defRPr/>
            </a:pPr>
            <a:fld id="{645D95B2-8962-4361-BD78-5B6559F04F6A}" type="datetimeFigureOut">
              <a:rPr lang="ja-JP" altLang="en-US"/>
              <a:pPr>
                <a:defRPr/>
              </a:pPr>
              <a:t>2013/6/5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imes New Roman" pitchFamily="18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imes New Roman" pitchFamily="18" charset="0"/>
                <a:ea typeface="ＭＳ Ｐゴシック" charset="-128"/>
              </a:defRPr>
            </a:lvl1pPr>
          </a:lstStyle>
          <a:p>
            <a:pPr>
              <a:defRPr/>
            </a:pPr>
            <a:fld id="{CA0ECDE6-A3A5-494C-BBB4-B4C871DEB72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imes New Roman" pitchFamily="18" charset="0"/>
                <a:ea typeface="ＭＳ Ｐゴシック" charset="-128"/>
              </a:defRPr>
            </a:lvl1pPr>
          </a:lstStyle>
          <a:p>
            <a:pPr>
              <a:defRPr/>
            </a:pPr>
            <a:fld id="{A42DBF5B-CDA0-42AB-B573-E2D6AF2EFA2D}" type="datetimeFigureOut">
              <a:rPr lang="ja-JP" altLang="en-US"/>
              <a:pPr>
                <a:defRPr/>
              </a:pPr>
              <a:t>2013/6/5</a:t>
            </a:fld>
            <a:endParaRPr lang="ja-JP" altLang="en-US"/>
          </a:p>
        </p:txBody>
      </p:sp>
      <p:sp>
        <p:nvSpPr>
          <p:cNvPr id="3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imes New Roman" pitchFamily="18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imes New Roman" pitchFamily="18" charset="0"/>
                <a:ea typeface="ＭＳ Ｐゴシック" charset="-128"/>
              </a:defRPr>
            </a:lvl1pPr>
          </a:lstStyle>
          <a:p>
            <a:pPr>
              <a:defRPr/>
            </a:pPr>
            <a:fld id="{5CBF122B-DC45-4021-8B2E-3A732A8027C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imes New Roman" pitchFamily="18" charset="0"/>
                <a:ea typeface="ＭＳ Ｐゴシック" charset="-128"/>
              </a:defRPr>
            </a:lvl1pPr>
          </a:lstStyle>
          <a:p>
            <a:pPr>
              <a:defRPr/>
            </a:pPr>
            <a:fld id="{B57C9C2E-6E5B-4CF0-ACB6-3778446C7C40}" type="datetimeFigureOut">
              <a:rPr lang="ja-JP" altLang="en-US"/>
              <a:pPr>
                <a:defRPr/>
              </a:pPr>
              <a:t>2013/6/5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imes New Roman" pitchFamily="18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imes New Roman" pitchFamily="18" charset="0"/>
                <a:ea typeface="ＭＳ Ｐゴシック" charset="-128"/>
              </a:defRPr>
            </a:lvl1pPr>
          </a:lstStyle>
          <a:p>
            <a:pPr>
              <a:defRPr/>
            </a:pPr>
            <a:fld id="{253CA71B-7A22-40DA-955E-EEDA0DD63DF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imes New Roman" pitchFamily="18" charset="0"/>
                <a:ea typeface="ＭＳ Ｐゴシック" charset="-128"/>
              </a:defRPr>
            </a:lvl1pPr>
          </a:lstStyle>
          <a:p>
            <a:pPr>
              <a:defRPr/>
            </a:pPr>
            <a:fld id="{9DADEEB2-2511-4A13-8B27-7F111A543581}" type="datetimeFigureOut">
              <a:rPr lang="ja-JP" altLang="en-US"/>
              <a:pPr>
                <a:defRPr/>
              </a:pPr>
              <a:t>2013/6/5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imes New Roman" pitchFamily="18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imes New Roman" pitchFamily="18" charset="0"/>
                <a:ea typeface="ＭＳ Ｐゴシック" charset="-128"/>
              </a:defRPr>
            </a:lvl1pPr>
          </a:lstStyle>
          <a:p>
            <a:pPr>
              <a:defRPr/>
            </a:pPr>
            <a:fld id="{A2C0FCC6-0A88-4DD2-83CA-98DFF03CE37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imes New Roman" pitchFamily="18" charset="0"/>
                <a:ea typeface="ＭＳ Ｐゴシック" charset="-128"/>
              </a:defRPr>
            </a:lvl1pPr>
          </a:lstStyle>
          <a:p>
            <a:pPr>
              <a:defRPr/>
            </a:pPr>
            <a:fld id="{FE69E157-4619-4AE7-9695-A0E820ABBBF7}" type="datetimeFigureOut">
              <a:rPr lang="ja-JP" altLang="en-US"/>
              <a:pPr>
                <a:defRPr/>
              </a:pPr>
              <a:t>2013/6/5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imes New Roman" pitchFamily="18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imes New Roman" pitchFamily="18" charset="0"/>
                <a:ea typeface="ＭＳ Ｐゴシック" charset="-128"/>
              </a:defRPr>
            </a:lvl1pPr>
          </a:lstStyle>
          <a:p>
            <a:pPr>
              <a:defRPr/>
            </a:pPr>
            <a:fld id="{0B4DBD9D-F040-48D5-9005-EE468079EBD4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imes New Roman" pitchFamily="18" charset="0"/>
                <a:ea typeface="ＭＳ Ｐゴシック" charset="-128"/>
              </a:defRPr>
            </a:lvl1pPr>
          </a:lstStyle>
          <a:p>
            <a:pPr>
              <a:defRPr/>
            </a:pPr>
            <a:fld id="{D4A24AC1-2C77-435E-9AC4-1020746F08AA}" type="datetimeFigureOut">
              <a:rPr lang="ja-JP" altLang="en-US"/>
              <a:pPr>
                <a:defRPr/>
              </a:pPr>
              <a:t>2013/6/5</a:t>
            </a:fld>
            <a:endParaRPr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imes New Roman" pitchFamily="18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imes New Roman" pitchFamily="18" charset="0"/>
                <a:ea typeface="ＭＳ Ｐゴシック" charset="-128"/>
              </a:defRPr>
            </a:lvl1pPr>
          </a:lstStyle>
          <a:p>
            <a:pPr>
              <a:defRPr/>
            </a:pPr>
            <a:fld id="{D4405528-8CCC-40A2-8A2E-B434FD0464E7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imes New Roman" pitchFamily="18" charset="0"/>
                <a:ea typeface="ＭＳ Ｐゴシック" charset="-128"/>
              </a:defRPr>
            </a:lvl1pPr>
          </a:lstStyle>
          <a:p>
            <a:pPr>
              <a:defRPr/>
            </a:pPr>
            <a:fld id="{776ECA14-2F26-42BD-9DD3-24E35611C09B}" type="datetimeFigureOut">
              <a:rPr lang="ja-JP" altLang="en-US"/>
              <a:pPr>
                <a:defRPr/>
              </a:pPr>
              <a:t>2013/6/5</a:t>
            </a:fld>
            <a:endParaRPr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imes New Roman" pitchFamily="18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imes New Roman" pitchFamily="18" charset="0"/>
                <a:ea typeface="ＭＳ Ｐゴシック" charset="-128"/>
              </a:defRPr>
            </a:lvl1pPr>
          </a:lstStyle>
          <a:p>
            <a:pPr>
              <a:defRPr/>
            </a:pPr>
            <a:fld id="{58406DB2-EA64-4F64-93DE-130F3FCB0DB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imes New Roman" pitchFamily="18" charset="0"/>
                <a:ea typeface="ＭＳ Ｐゴシック" charset="-128"/>
              </a:defRPr>
            </a:lvl1pPr>
          </a:lstStyle>
          <a:p>
            <a:pPr>
              <a:defRPr/>
            </a:pPr>
            <a:fld id="{26AB5E36-052B-444D-A7BA-F1C972B63C09}" type="datetimeFigureOut">
              <a:rPr lang="ja-JP" altLang="en-US"/>
              <a:pPr>
                <a:defRPr/>
              </a:pPr>
              <a:t>2013/6/5</a:t>
            </a:fld>
            <a:endParaRPr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imes New Roman" pitchFamily="18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imes New Roman" pitchFamily="18" charset="0"/>
                <a:ea typeface="ＭＳ Ｐゴシック" charset="-128"/>
              </a:defRPr>
            </a:lvl1pPr>
          </a:lstStyle>
          <a:p>
            <a:pPr>
              <a:defRPr/>
            </a:pPr>
            <a:fld id="{E95E8899-B0AC-427C-8B5A-E8DF1CBA58A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imes New Roman" pitchFamily="18" charset="0"/>
                <a:ea typeface="ＭＳ Ｐゴシック" charset="-128"/>
              </a:defRPr>
            </a:lvl1pPr>
          </a:lstStyle>
          <a:p>
            <a:pPr>
              <a:defRPr/>
            </a:pPr>
            <a:fld id="{90FA1245-5BA1-4A89-9407-BDC9FFEE5A5B}" type="datetimeFigureOut">
              <a:rPr lang="ja-JP" altLang="en-US"/>
              <a:pPr>
                <a:defRPr/>
              </a:pPr>
              <a:t>2013/6/5</a:t>
            </a:fld>
            <a:endParaRPr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imes New Roman" pitchFamily="18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imes New Roman" pitchFamily="18" charset="0"/>
                <a:ea typeface="ＭＳ Ｐゴシック" charset="-128"/>
              </a:defRPr>
            </a:lvl1pPr>
          </a:lstStyle>
          <a:p>
            <a:pPr>
              <a:defRPr/>
            </a:pPr>
            <a:fld id="{E34145C9-D3C0-45C1-86DF-B54CAFF7198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imes New Roman" pitchFamily="18" charset="0"/>
                <a:ea typeface="ＭＳ Ｐゴシック" charset="-128"/>
              </a:defRPr>
            </a:lvl1pPr>
          </a:lstStyle>
          <a:p>
            <a:pPr>
              <a:defRPr/>
            </a:pPr>
            <a:fld id="{730EADE5-F6A2-43C7-B8D2-56D452504096}" type="datetimeFigureOut">
              <a:rPr lang="ja-JP" altLang="en-US"/>
              <a:pPr>
                <a:defRPr/>
              </a:pPr>
              <a:t>2013/6/5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imes New Roman" pitchFamily="18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imes New Roman" pitchFamily="18" charset="0"/>
                <a:ea typeface="ＭＳ Ｐゴシック" charset="-128"/>
              </a:defRPr>
            </a:lvl1pPr>
          </a:lstStyle>
          <a:p>
            <a:pPr>
              <a:defRPr/>
            </a:pPr>
            <a:fld id="{696ED1B2-99BF-4941-B348-04AC9F6E40E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imes New Roman" pitchFamily="18" charset="0"/>
                <a:ea typeface="ＭＳ Ｐゴシック" charset="-128"/>
              </a:defRPr>
            </a:lvl1pPr>
          </a:lstStyle>
          <a:p>
            <a:pPr>
              <a:defRPr/>
            </a:pPr>
            <a:fld id="{7A5509CA-5F34-48D2-86E6-234C3BE96508}" type="datetimeFigureOut">
              <a:rPr lang="ja-JP" altLang="en-US"/>
              <a:pPr>
                <a:defRPr/>
              </a:pPr>
              <a:t>2013/6/5</a:t>
            </a:fld>
            <a:endParaRPr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imes New Roman" pitchFamily="18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imes New Roman" pitchFamily="18" charset="0"/>
                <a:ea typeface="ＭＳ Ｐゴシック" charset="-128"/>
              </a:defRPr>
            </a:lvl1pPr>
          </a:lstStyle>
          <a:p>
            <a:pPr>
              <a:defRPr/>
            </a:pPr>
            <a:fld id="{115C10F8-5909-4663-B363-FB20BDFC4E3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imes New Roman" pitchFamily="18" charset="0"/>
                <a:ea typeface="ＭＳ Ｐゴシック" charset="-128"/>
              </a:defRPr>
            </a:lvl1pPr>
          </a:lstStyle>
          <a:p>
            <a:pPr>
              <a:defRPr/>
            </a:pPr>
            <a:fld id="{0C8A5C43-D121-419A-91BF-AD932C0BE65B}" type="datetimeFigureOut">
              <a:rPr lang="ja-JP" altLang="en-US"/>
              <a:pPr>
                <a:defRPr/>
              </a:pPr>
              <a:t>2013/6/5</a:t>
            </a:fld>
            <a:endParaRPr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imes New Roman" pitchFamily="18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imes New Roman" pitchFamily="18" charset="0"/>
                <a:ea typeface="ＭＳ Ｐゴシック" charset="-128"/>
              </a:defRPr>
            </a:lvl1pPr>
          </a:lstStyle>
          <a:p>
            <a:pPr>
              <a:defRPr/>
            </a:pPr>
            <a:fld id="{59A3EFFE-A357-4E00-BDF2-B0E3A203244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imes New Roman" pitchFamily="18" charset="0"/>
                <a:ea typeface="ＭＳ Ｐゴシック" charset="-128"/>
              </a:defRPr>
            </a:lvl1pPr>
          </a:lstStyle>
          <a:p>
            <a:pPr>
              <a:defRPr/>
            </a:pPr>
            <a:fld id="{DD28B7E1-842A-4A5C-A382-2D81FD732CE7}" type="datetimeFigureOut">
              <a:rPr lang="ja-JP" altLang="en-US"/>
              <a:pPr>
                <a:defRPr/>
              </a:pPr>
              <a:t>2013/6/5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imes New Roman" pitchFamily="18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imes New Roman" pitchFamily="18" charset="0"/>
                <a:ea typeface="ＭＳ Ｐゴシック" charset="-128"/>
              </a:defRPr>
            </a:lvl1pPr>
          </a:lstStyle>
          <a:p>
            <a:pPr>
              <a:defRPr/>
            </a:pPr>
            <a:fld id="{D8AC88C9-BBCB-4BB1-B50E-4BE0B40C61C7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imes New Roman" pitchFamily="18" charset="0"/>
                <a:ea typeface="ＭＳ Ｐゴシック" charset="-128"/>
              </a:defRPr>
            </a:lvl1pPr>
          </a:lstStyle>
          <a:p>
            <a:pPr>
              <a:defRPr/>
            </a:pPr>
            <a:fld id="{0CE92386-11A5-4982-94AF-41DABE426E35}" type="datetimeFigureOut">
              <a:rPr lang="ja-JP" altLang="en-US"/>
              <a:pPr>
                <a:defRPr/>
              </a:pPr>
              <a:t>2013/6/5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imes New Roman" pitchFamily="18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imes New Roman" pitchFamily="18" charset="0"/>
                <a:ea typeface="ＭＳ Ｐゴシック" charset="-128"/>
              </a:defRPr>
            </a:lvl1pPr>
          </a:lstStyle>
          <a:p>
            <a:pPr>
              <a:defRPr/>
            </a:pPr>
            <a:fld id="{32AB00FF-B262-4CF2-AE5D-FAC4A1605D2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imes New Roman" pitchFamily="18" charset="0"/>
                <a:ea typeface="ＭＳ Ｐゴシック" charset="-128"/>
              </a:defRPr>
            </a:lvl1pPr>
          </a:lstStyle>
          <a:p>
            <a:pPr>
              <a:defRPr/>
            </a:pPr>
            <a:fld id="{487261BA-647B-4089-AF11-27431241B8BD}" type="datetimeFigureOut">
              <a:rPr lang="ja-JP" altLang="en-US"/>
              <a:pPr>
                <a:defRPr/>
              </a:pPr>
              <a:t>2013/6/5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imes New Roman" pitchFamily="18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imes New Roman" pitchFamily="18" charset="0"/>
                <a:ea typeface="ＭＳ Ｐゴシック" charset="-128"/>
              </a:defRPr>
            </a:lvl1pPr>
          </a:lstStyle>
          <a:p>
            <a:pPr>
              <a:defRPr/>
            </a:pPr>
            <a:fld id="{61392984-188A-4B3F-AF75-802DD6D1564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imes New Roman" pitchFamily="18" charset="0"/>
                <a:ea typeface="ＭＳ Ｐゴシック" charset="-128"/>
              </a:defRPr>
            </a:lvl1pPr>
          </a:lstStyle>
          <a:p>
            <a:pPr>
              <a:defRPr/>
            </a:pPr>
            <a:fld id="{965D3882-B201-4F85-B08F-15E2C413AC8B}" type="datetimeFigureOut">
              <a:rPr lang="ja-JP" altLang="en-US"/>
              <a:pPr>
                <a:defRPr/>
              </a:pPr>
              <a:t>2013/6/5</a:t>
            </a:fld>
            <a:endParaRPr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imes New Roman" pitchFamily="18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imes New Roman" pitchFamily="18" charset="0"/>
                <a:ea typeface="ＭＳ Ｐゴシック" charset="-128"/>
              </a:defRPr>
            </a:lvl1pPr>
          </a:lstStyle>
          <a:p>
            <a:pPr>
              <a:defRPr/>
            </a:pPr>
            <a:fld id="{7C9DA01B-179F-4A8E-8C24-1ACF9BEA767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imes New Roman" pitchFamily="18" charset="0"/>
                <a:ea typeface="ＭＳ Ｐゴシック" charset="-128"/>
              </a:defRPr>
            </a:lvl1pPr>
          </a:lstStyle>
          <a:p>
            <a:pPr>
              <a:defRPr/>
            </a:pPr>
            <a:fld id="{B251B6DC-64CA-49CC-BFFA-54360B0ADE72}" type="datetimeFigureOut">
              <a:rPr lang="ja-JP" altLang="en-US"/>
              <a:pPr>
                <a:defRPr/>
              </a:pPr>
              <a:t>2013/6/5</a:t>
            </a:fld>
            <a:endParaRPr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imes New Roman" pitchFamily="18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imes New Roman" pitchFamily="18" charset="0"/>
                <a:ea typeface="ＭＳ Ｐゴシック" charset="-128"/>
              </a:defRPr>
            </a:lvl1pPr>
          </a:lstStyle>
          <a:p>
            <a:pPr>
              <a:defRPr/>
            </a:pPr>
            <a:fld id="{21D32DE1-BB48-4150-8C6B-B825B4867B08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imes New Roman" pitchFamily="18" charset="0"/>
                <a:ea typeface="ＭＳ Ｐゴシック" charset="-128"/>
              </a:defRPr>
            </a:lvl1pPr>
          </a:lstStyle>
          <a:p>
            <a:pPr>
              <a:defRPr/>
            </a:pPr>
            <a:fld id="{1C2D33A4-4AA5-422B-9076-46C07576395C}" type="datetimeFigureOut">
              <a:rPr lang="ja-JP" altLang="en-US"/>
              <a:pPr>
                <a:defRPr/>
              </a:pPr>
              <a:t>2013/6/5</a:t>
            </a:fld>
            <a:endParaRPr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imes New Roman" pitchFamily="18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imes New Roman" pitchFamily="18" charset="0"/>
                <a:ea typeface="ＭＳ Ｐゴシック" charset="-128"/>
              </a:defRPr>
            </a:lvl1pPr>
          </a:lstStyle>
          <a:p>
            <a:pPr>
              <a:defRPr/>
            </a:pPr>
            <a:fld id="{5C2B76E0-1927-4063-8004-22547B2D48C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imes New Roman" pitchFamily="18" charset="0"/>
                <a:ea typeface="ＭＳ Ｐゴシック" charset="-128"/>
              </a:defRPr>
            </a:lvl1pPr>
          </a:lstStyle>
          <a:p>
            <a:pPr>
              <a:defRPr/>
            </a:pPr>
            <a:fld id="{9A9075D1-9E1B-461E-A4A0-70C9D2903573}" type="datetimeFigureOut">
              <a:rPr lang="ja-JP" altLang="en-US"/>
              <a:pPr>
                <a:defRPr/>
              </a:pPr>
              <a:t>2013/6/5</a:t>
            </a:fld>
            <a:endParaRPr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imes New Roman" pitchFamily="18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imes New Roman" pitchFamily="18" charset="0"/>
                <a:ea typeface="ＭＳ Ｐゴシック" charset="-128"/>
              </a:defRPr>
            </a:lvl1pPr>
          </a:lstStyle>
          <a:p>
            <a:pPr>
              <a:defRPr/>
            </a:pPr>
            <a:fld id="{4336F926-EF49-4ECD-90A0-D941A39D1D5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imes New Roman" pitchFamily="18" charset="0"/>
                <a:ea typeface="ＭＳ Ｐゴシック" charset="-128"/>
              </a:defRPr>
            </a:lvl1pPr>
          </a:lstStyle>
          <a:p>
            <a:pPr>
              <a:defRPr/>
            </a:pPr>
            <a:fld id="{29C91B0C-5FF5-4D2A-8789-EE504CA4A39E}" type="datetimeFigureOut">
              <a:rPr lang="ja-JP" altLang="en-US"/>
              <a:pPr>
                <a:defRPr/>
              </a:pPr>
              <a:t>2013/6/5</a:t>
            </a:fld>
            <a:endParaRPr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imes New Roman" pitchFamily="18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imes New Roman" pitchFamily="18" charset="0"/>
                <a:ea typeface="ＭＳ Ｐゴシック" charset="-128"/>
              </a:defRPr>
            </a:lvl1pPr>
          </a:lstStyle>
          <a:p>
            <a:pPr>
              <a:defRPr/>
            </a:pPr>
            <a:fld id="{8ECF5D5B-7B2E-4230-860A-18ED85E6A17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imes New Roman" pitchFamily="18" charset="0"/>
                <a:ea typeface="ＭＳ Ｐゴシック" charset="-128"/>
              </a:defRPr>
            </a:lvl1pPr>
          </a:lstStyle>
          <a:p>
            <a:pPr>
              <a:defRPr/>
            </a:pPr>
            <a:fld id="{CC728BD9-DE40-4D74-A269-D4AC29F46A64}" type="datetimeFigureOut">
              <a:rPr lang="ja-JP" altLang="en-US"/>
              <a:pPr>
                <a:defRPr/>
              </a:pPr>
              <a:t>2013/6/5</a:t>
            </a:fld>
            <a:endParaRPr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imes New Roman" pitchFamily="18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imes New Roman" pitchFamily="18" charset="0"/>
                <a:ea typeface="ＭＳ Ｐゴシック" charset="-128"/>
              </a:defRPr>
            </a:lvl1pPr>
          </a:lstStyle>
          <a:p>
            <a:pPr>
              <a:defRPr/>
            </a:pPr>
            <a:fld id="{238F2202-85DF-4353-83CA-839A85F5C6A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ー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マスター タイトルの書式設定</a:t>
            </a:r>
          </a:p>
        </p:txBody>
      </p:sp>
      <p:sp>
        <p:nvSpPr>
          <p:cNvPr id="1027" name="テキスト プレースホルダー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  <a:ea typeface="ＭＳ Ｐゴシック"/>
              </a:defRPr>
            </a:lvl1pPr>
          </a:lstStyle>
          <a:p>
            <a:pPr>
              <a:defRPr/>
            </a:pPr>
            <a:fld id="{62941CB7-DBDF-4384-8B22-ABFB500EB08E}" type="datetimeFigureOut">
              <a:rPr lang="ja-JP" altLang="en-US"/>
              <a:pPr>
                <a:defRPr/>
              </a:pPr>
              <a:t>2013/6/5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  <a:ea typeface="ＭＳ Ｐゴシック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  <a:ea typeface="ＭＳ Ｐゴシック"/>
              </a:defRPr>
            </a:lvl1pPr>
          </a:lstStyle>
          <a:p>
            <a:pPr>
              <a:defRPr/>
            </a:pPr>
            <a:fld id="{2643C079-8599-4393-B742-2F559A52716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39" r:id="rId1"/>
    <p:sldLayoutId id="2147484340" r:id="rId2"/>
    <p:sldLayoutId id="2147484341" r:id="rId3"/>
    <p:sldLayoutId id="2147484342" r:id="rId4"/>
    <p:sldLayoutId id="2147484343" r:id="rId5"/>
    <p:sldLayoutId id="2147484344" r:id="rId6"/>
    <p:sldLayoutId id="2147484345" r:id="rId7"/>
    <p:sldLayoutId id="2147484346" r:id="rId8"/>
    <p:sldLayoutId id="2147484347" r:id="rId9"/>
    <p:sldLayoutId id="2147484348" r:id="rId10"/>
    <p:sldLayoutId id="2147484349" r:id="rId11"/>
    <p:sldLayoutId id="214748435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タイトル プレースホルダー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マスター タイトルの書式設定</a:t>
            </a:r>
          </a:p>
        </p:txBody>
      </p:sp>
      <p:sp>
        <p:nvSpPr>
          <p:cNvPr id="14339" name="テキスト プレースホルダー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  <a:ea typeface="ＭＳ Ｐゴシック"/>
              </a:defRPr>
            </a:lvl1pPr>
          </a:lstStyle>
          <a:p>
            <a:pPr>
              <a:defRPr/>
            </a:pPr>
            <a:fld id="{4ECFA876-8B60-47E7-BC3F-0F0EE80DB4F3}" type="datetimeFigureOut">
              <a:rPr lang="ja-JP" altLang="en-US"/>
              <a:pPr>
                <a:defRPr/>
              </a:pPr>
              <a:t>2013/6/5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  <a:ea typeface="ＭＳ Ｐゴシック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  <a:ea typeface="ＭＳ Ｐゴシック"/>
              </a:defRPr>
            </a:lvl1pPr>
          </a:lstStyle>
          <a:p>
            <a:pPr>
              <a:defRPr/>
            </a:pPr>
            <a:fld id="{9AEC4D99-9A7C-44AB-A696-D69D01A69B4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51" r:id="rId1"/>
    <p:sldLayoutId id="2147484352" r:id="rId2"/>
    <p:sldLayoutId id="2147484353" r:id="rId3"/>
    <p:sldLayoutId id="2147484354" r:id="rId4"/>
    <p:sldLayoutId id="2147484355" r:id="rId5"/>
    <p:sldLayoutId id="2147484356" r:id="rId6"/>
    <p:sldLayoutId id="2147484357" r:id="rId7"/>
    <p:sldLayoutId id="2147484358" r:id="rId8"/>
    <p:sldLayoutId id="2147484359" r:id="rId9"/>
    <p:sldLayoutId id="2147484360" r:id="rId10"/>
    <p:sldLayoutId id="214748436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png"/><Relationship Id="rId5" Type="http://schemas.openxmlformats.org/officeDocument/2006/relationships/oleObject" Target="../embeddings/Microsoft_Excel_97-2003_Worksheet1.xls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6.png"/><Relationship Id="rId5" Type="http://schemas.openxmlformats.org/officeDocument/2006/relationships/oleObject" Target="../embeddings/Microsoft_Excel_97-2003_Worksheet2.xls"/><Relationship Id="rId4" Type="http://schemas.openxmlformats.org/officeDocument/2006/relationships/oleObject" Target="../embeddings/oleObject2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7.png"/><Relationship Id="rId5" Type="http://schemas.openxmlformats.org/officeDocument/2006/relationships/oleObject" Target="../embeddings/Microsoft_Excel_97-2003_Worksheet3.xls"/><Relationship Id="rId4" Type="http://schemas.openxmlformats.org/officeDocument/2006/relationships/oleObject" Target="../embeddings/oleObject3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/>
          <p:cNvSpPr/>
          <p:nvPr/>
        </p:nvSpPr>
        <p:spPr>
          <a:xfrm>
            <a:off x="0" y="3429000"/>
            <a:ext cx="9144000" cy="3429000"/>
          </a:xfrm>
          <a:prstGeom prst="rect">
            <a:avLst/>
          </a:prstGeom>
          <a:gradFill>
            <a:gsLst>
              <a:gs pos="0">
                <a:srgbClr val="009999"/>
              </a:gs>
              <a:gs pos="80000">
                <a:srgbClr val="00FF99"/>
              </a:gs>
              <a:gs pos="100000">
                <a:srgbClr val="66FFCC"/>
              </a:gs>
            </a:gsLst>
          </a:gradFill>
          <a:ln>
            <a:noFill/>
          </a:ln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4400" dirty="0">
              <a:solidFill>
                <a:prstClr val="white"/>
              </a:solidFill>
            </a:endParaRPr>
          </a:p>
        </p:txBody>
      </p:sp>
      <p:pic>
        <p:nvPicPr>
          <p:cNvPr id="53253" name="Picture 3" descr="C:\Users\userTN19CP0115003\AppData\Local\Microsoft\Windows\Temporary Internet Files\Content.IE5\NQDYZ8Y2\MP900446758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93663"/>
            <a:ext cx="4437063" cy="3335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3255" name="テキスト ボックス 1"/>
          <p:cNvSpPr txBox="1">
            <a:spLocks noChangeArrowheads="1"/>
          </p:cNvSpPr>
          <p:nvPr/>
        </p:nvSpPr>
        <p:spPr bwMode="auto">
          <a:xfrm>
            <a:off x="971550" y="4078288"/>
            <a:ext cx="460216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en-US" sz="3600">
                <a:solidFill>
                  <a:schemeClr val="bg1"/>
                </a:solidFill>
              </a:rPr>
              <a:t>干细胞再生治疗</a:t>
            </a:r>
            <a:r>
              <a:rPr lang="ja-JP" altLang="en-US" sz="3600">
                <a:solidFill>
                  <a:schemeClr val="bg1"/>
                </a:solidFill>
              </a:rPr>
              <a:t>　</a:t>
            </a:r>
            <a:r>
              <a:rPr lang="zh-CN" altLang="en-US" sz="3600">
                <a:solidFill>
                  <a:schemeClr val="bg1"/>
                </a:solidFill>
              </a:rPr>
              <a:t>症例</a:t>
            </a:r>
            <a:endParaRPr lang="ja-JP" altLang="en-US" sz="360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正方形/長方形 15"/>
          <p:cNvSpPr/>
          <p:nvPr/>
        </p:nvSpPr>
        <p:spPr>
          <a:xfrm>
            <a:off x="1016000" y="3808413"/>
            <a:ext cx="7443788" cy="2735262"/>
          </a:xfrm>
          <a:prstGeom prst="rect">
            <a:avLst/>
          </a:prstGeom>
          <a:ln>
            <a:noFill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32770" name="正方形/長方形 16"/>
          <p:cNvSpPr>
            <a:spLocks noChangeArrowheads="1"/>
          </p:cNvSpPr>
          <p:nvPr/>
        </p:nvSpPr>
        <p:spPr bwMode="auto">
          <a:xfrm>
            <a:off x="1004888" y="3808413"/>
            <a:ext cx="1833562" cy="306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ja-JP" altLang="en-US" sz="1400">
                <a:latin typeface="Calibri" pitchFamily="34" charset="0"/>
                <a:ea typeface="ＭＳ Ｐゴシック" pitchFamily="34" charset="-128"/>
              </a:rPr>
              <a:t>基準値 </a:t>
            </a:r>
            <a:r>
              <a:rPr lang="en-US" altLang="ja-JP" sz="1400">
                <a:latin typeface="Calibri" pitchFamily="34" charset="0"/>
                <a:ea typeface="ＭＳ Ｐゴシック" pitchFamily="34" charset="-128"/>
              </a:rPr>
              <a:t>85U/I</a:t>
            </a:r>
            <a:r>
              <a:rPr lang="ja-JP" altLang="en-US" sz="1400">
                <a:latin typeface="Calibri" pitchFamily="34" charset="0"/>
                <a:ea typeface="ＭＳ Ｐゴシック" pitchFamily="34" charset="-128"/>
              </a:rPr>
              <a:t>以下</a:t>
            </a:r>
          </a:p>
        </p:txBody>
      </p:sp>
      <p:sp>
        <p:nvSpPr>
          <p:cNvPr id="8" name="下矢印 7"/>
          <p:cNvSpPr/>
          <p:nvPr/>
        </p:nvSpPr>
        <p:spPr>
          <a:xfrm>
            <a:off x="6662738" y="546100"/>
            <a:ext cx="242887" cy="360363"/>
          </a:xfrm>
          <a:prstGeom prst="down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9" name="下矢印 8"/>
          <p:cNvSpPr/>
          <p:nvPr/>
        </p:nvSpPr>
        <p:spPr>
          <a:xfrm>
            <a:off x="6875463" y="546100"/>
            <a:ext cx="242887" cy="360363"/>
          </a:xfrm>
          <a:prstGeom prst="down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10" name="下矢印 9"/>
          <p:cNvSpPr/>
          <p:nvPr/>
        </p:nvSpPr>
        <p:spPr>
          <a:xfrm>
            <a:off x="7524750" y="546100"/>
            <a:ext cx="241300" cy="360363"/>
          </a:xfrm>
          <a:prstGeom prst="down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11" name="下矢印 10"/>
          <p:cNvSpPr/>
          <p:nvPr/>
        </p:nvSpPr>
        <p:spPr>
          <a:xfrm>
            <a:off x="7766050" y="546100"/>
            <a:ext cx="242888" cy="360363"/>
          </a:xfrm>
          <a:prstGeom prst="down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12" name="正方形/長方形 11"/>
          <p:cNvSpPr/>
          <p:nvPr/>
        </p:nvSpPr>
        <p:spPr>
          <a:xfrm>
            <a:off x="-9525" y="88900"/>
            <a:ext cx="3860800" cy="3683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dirty="0" smtClean="0"/>
              <a:t>肝功能障碍</a:t>
            </a:r>
            <a:r>
              <a:rPr lang="ja-JP" altLang="en-US" dirty="0"/>
              <a:t>　</a:t>
            </a:r>
            <a:r>
              <a:rPr lang="en-US" altLang="ja-JP" dirty="0"/>
              <a:t>(</a:t>
            </a:r>
            <a:r>
              <a:rPr lang="en-US" altLang="ja-JP" dirty="0" smtClean="0"/>
              <a:t>57</a:t>
            </a:r>
            <a:r>
              <a:rPr lang="zh-CN" altLang="en-US" dirty="0" smtClean="0"/>
              <a:t>岁</a:t>
            </a:r>
            <a:r>
              <a:rPr lang="ja-JP" altLang="en-US" dirty="0"/>
              <a:t>　男性</a:t>
            </a:r>
            <a:r>
              <a:rPr lang="en-US" altLang="ja-JP" dirty="0"/>
              <a:t>)</a:t>
            </a:r>
            <a:endParaRPr kumimoji="0" lang="ja-JP" altLang="en-US" dirty="0">
              <a:solidFill>
                <a:schemeClr val="bg1"/>
              </a:solidFill>
              <a:latin typeface="ＭＳ Ｐゴシック" pitchFamily="50" charset="-128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133350" y="2466975"/>
            <a:ext cx="461963" cy="164782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eaVert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dirty="0"/>
              <a:t>γ-GTP</a:t>
            </a:r>
            <a:r>
              <a:rPr lang="ja-JP" altLang="en-US" dirty="0"/>
              <a:t>値　</a:t>
            </a:r>
            <a:r>
              <a:rPr lang="en-US" altLang="ja-JP" dirty="0"/>
              <a:t>(U/I)</a:t>
            </a:r>
            <a:endParaRPr lang="ja-JP" altLang="en-US" dirty="0"/>
          </a:p>
        </p:txBody>
      </p:sp>
      <p:sp>
        <p:nvSpPr>
          <p:cNvPr id="19" name="下矢印 18"/>
          <p:cNvSpPr/>
          <p:nvPr/>
        </p:nvSpPr>
        <p:spPr>
          <a:xfrm>
            <a:off x="7281863" y="546100"/>
            <a:ext cx="242887" cy="360363"/>
          </a:xfrm>
          <a:prstGeom prst="down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graphicFrame>
        <p:nvGraphicFramePr>
          <p:cNvPr id="4" name="グラフ 3"/>
          <p:cNvGraphicFramePr>
            <a:graphicFrameLocks/>
          </p:cNvGraphicFramePr>
          <p:nvPr/>
        </p:nvGraphicFramePr>
        <p:xfrm>
          <a:off x="611560" y="548680"/>
          <a:ext cx="7992888" cy="63093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527680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42" name="Picture 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2400" y="1700213"/>
            <a:ext cx="5724525" cy="4191000"/>
          </a:xfrm>
          <a:prstGeom prst="rect">
            <a:avLst/>
          </a:prstGeom>
          <a:solidFill>
            <a:schemeClr val="bg1">
              <a:alpha val="0"/>
            </a:schemeClr>
          </a:solidFill>
          <a:ln w="9525">
            <a:noFill/>
            <a:miter lim="800000"/>
            <a:headEnd/>
            <a:tailEnd/>
          </a:ln>
        </p:spPr>
      </p:pic>
      <p:sp>
        <p:nvSpPr>
          <p:cNvPr id="2" name="タイトル 1"/>
          <p:cNvSpPr>
            <a:spLocks noGrp="1"/>
          </p:cNvSpPr>
          <p:nvPr>
            <p:ph type="ctrTitle" idx="4294967295"/>
          </p:nvPr>
        </p:nvSpPr>
        <p:spPr>
          <a:xfrm>
            <a:off x="0" y="215900"/>
            <a:ext cx="7772400" cy="620713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CN" altLang="en-US" dirty="0" smtClean="0"/>
              <a:t>血糖值</a:t>
            </a:r>
            <a:endParaRPr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4294967295"/>
          </p:nvPr>
        </p:nvSpPr>
        <p:spPr>
          <a:xfrm>
            <a:off x="8316913" y="6308725"/>
            <a:ext cx="827087" cy="360363"/>
          </a:xfrm>
        </p:spPr>
        <p:txBody>
          <a:bodyPr rtlCol="0">
            <a:normAutofit fontScale="47500" lnSpcReduction="20000"/>
          </a:bodyPr>
          <a:lstStyle/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zh-CN" altLang="en-US" b="1" dirty="0" smtClean="0"/>
              <a:t>标准值</a:t>
            </a:r>
            <a:endParaRPr lang="ja-JP" altLang="en-US" b="1" dirty="0"/>
          </a:p>
        </p:txBody>
      </p:sp>
      <p:sp>
        <p:nvSpPr>
          <p:cNvPr id="61445" name="テキスト ボックス 3"/>
          <p:cNvSpPr txBox="1">
            <a:spLocks noChangeArrowheads="1"/>
          </p:cNvSpPr>
          <p:nvPr/>
        </p:nvSpPr>
        <p:spPr bwMode="auto">
          <a:xfrm>
            <a:off x="6137275" y="6208713"/>
            <a:ext cx="13081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1800" b="1">
                <a:solidFill>
                  <a:srgbClr val="000000"/>
                </a:solidFill>
                <a:latin typeface="Calibri" pitchFamily="34" charset="0"/>
              </a:rPr>
              <a:t>70</a:t>
            </a:r>
            <a:r>
              <a:rPr lang="ja-JP" altLang="en-US" sz="1800" b="1">
                <a:solidFill>
                  <a:srgbClr val="000000"/>
                </a:solidFill>
                <a:latin typeface="Calibri" pitchFamily="34" charset="0"/>
              </a:rPr>
              <a:t>　～　</a:t>
            </a:r>
            <a:r>
              <a:rPr lang="en-US" altLang="ja-JP" sz="1800" b="1">
                <a:solidFill>
                  <a:srgbClr val="000000"/>
                </a:solidFill>
                <a:latin typeface="Calibri" pitchFamily="34" charset="0"/>
              </a:rPr>
              <a:t>109</a:t>
            </a:r>
            <a:endParaRPr lang="ja-JP" altLang="en-US" sz="1800" b="1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61446" name="テキスト ボックス 4"/>
          <p:cNvSpPr txBox="1">
            <a:spLocks noChangeArrowheads="1"/>
          </p:cNvSpPr>
          <p:nvPr/>
        </p:nvSpPr>
        <p:spPr bwMode="auto">
          <a:xfrm>
            <a:off x="7427913" y="6208713"/>
            <a:ext cx="103663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1800">
                <a:solidFill>
                  <a:srgbClr val="000000"/>
                </a:solidFill>
                <a:latin typeface="Gungsuh"/>
                <a:ea typeface="Gungsuh"/>
                <a:cs typeface="Gungsuh"/>
              </a:rPr>
              <a:t>mg</a:t>
            </a:r>
            <a:r>
              <a:rPr lang="ja-JP" altLang="en-US" sz="1800">
                <a:solidFill>
                  <a:srgbClr val="000000"/>
                </a:solidFill>
                <a:latin typeface="Gungsuh"/>
                <a:ea typeface="Gungsuh"/>
                <a:cs typeface="Gungsuh"/>
              </a:rPr>
              <a:t> </a:t>
            </a:r>
            <a:r>
              <a:rPr lang="en-US" altLang="ja-JP" sz="1800">
                <a:solidFill>
                  <a:srgbClr val="000000"/>
                </a:solidFill>
                <a:latin typeface="Gungsuh"/>
                <a:ea typeface="Gungsuh"/>
                <a:cs typeface="Gungsuh"/>
              </a:rPr>
              <a:t>/ dl</a:t>
            </a:r>
            <a:endParaRPr lang="ja-JP" altLang="en-US" sz="1800">
              <a:solidFill>
                <a:srgbClr val="000000"/>
              </a:solidFill>
              <a:latin typeface="Gungsuh"/>
              <a:ea typeface="Gungsuh"/>
              <a:cs typeface="Gungsuh"/>
            </a:endParaRPr>
          </a:p>
        </p:txBody>
      </p:sp>
      <p:sp>
        <p:nvSpPr>
          <p:cNvPr id="61447" name="テキスト ボックス 7"/>
          <p:cNvSpPr txBox="1">
            <a:spLocks noChangeArrowheads="1"/>
          </p:cNvSpPr>
          <p:nvPr/>
        </p:nvSpPr>
        <p:spPr bwMode="auto">
          <a:xfrm>
            <a:off x="900113" y="1139825"/>
            <a:ext cx="103663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1800">
                <a:solidFill>
                  <a:srgbClr val="000000"/>
                </a:solidFill>
                <a:latin typeface="Gungsuh"/>
                <a:ea typeface="Gungsuh"/>
                <a:cs typeface="Gungsuh"/>
              </a:rPr>
              <a:t>mg</a:t>
            </a:r>
            <a:r>
              <a:rPr lang="ja-JP" altLang="en-US" sz="1800">
                <a:solidFill>
                  <a:srgbClr val="000000"/>
                </a:solidFill>
                <a:latin typeface="Gungsuh"/>
                <a:ea typeface="Gungsuh"/>
                <a:cs typeface="Gungsuh"/>
              </a:rPr>
              <a:t> </a:t>
            </a:r>
            <a:r>
              <a:rPr lang="en-US" altLang="ja-JP" sz="1800">
                <a:solidFill>
                  <a:srgbClr val="000000"/>
                </a:solidFill>
                <a:latin typeface="Gungsuh"/>
                <a:ea typeface="Gungsuh"/>
                <a:cs typeface="Gungsuh"/>
              </a:rPr>
              <a:t>/ dl</a:t>
            </a:r>
            <a:endParaRPr lang="ja-JP" altLang="en-US" sz="1800">
              <a:solidFill>
                <a:srgbClr val="000000"/>
              </a:solidFill>
              <a:latin typeface="Gungsuh"/>
              <a:ea typeface="Gungsuh"/>
              <a:cs typeface="Gungsuh"/>
            </a:endParaRPr>
          </a:p>
        </p:txBody>
      </p:sp>
      <p:sp>
        <p:nvSpPr>
          <p:cNvPr id="61448" name="テキスト ボックス 13"/>
          <p:cNvSpPr txBox="1">
            <a:spLocks noChangeArrowheads="1"/>
          </p:cNvSpPr>
          <p:nvPr/>
        </p:nvSpPr>
        <p:spPr bwMode="auto">
          <a:xfrm>
            <a:off x="7215188" y="684213"/>
            <a:ext cx="14636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1800" b="1">
                <a:solidFill>
                  <a:srgbClr val="000000"/>
                </a:solidFill>
                <a:latin typeface="ＭＳ Ｐゴシック" pitchFamily="34" charset="-128"/>
              </a:rPr>
              <a:t>：</a:t>
            </a:r>
            <a:r>
              <a:rPr lang="zh-CN" altLang="en-US" sz="1800" b="1">
                <a:solidFill>
                  <a:srgbClr val="000000"/>
                </a:solidFill>
                <a:latin typeface="ＭＳ Ｐゴシック" pitchFamily="34" charset="-128"/>
              </a:rPr>
              <a:t>干细胞投入</a:t>
            </a:r>
            <a:endParaRPr lang="ja-JP" altLang="en-US" sz="1800" b="1">
              <a:solidFill>
                <a:srgbClr val="000000"/>
              </a:solidFill>
              <a:latin typeface="ＭＳ Ｐゴシック" pitchFamily="34" charset="-128"/>
            </a:endParaRPr>
          </a:p>
        </p:txBody>
      </p:sp>
      <p:cxnSp>
        <p:nvCxnSpPr>
          <p:cNvPr id="16" name="直線コネクタ 15"/>
          <p:cNvCxnSpPr/>
          <p:nvPr/>
        </p:nvCxnSpPr>
        <p:spPr>
          <a:xfrm flipH="1">
            <a:off x="1893888" y="4495800"/>
            <a:ext cx="50911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線コネクタ 17"/>
          <p:cNvCxnSpPr/>
          <p:nvPr/>
        </p:nvCxnSpPr>
        <p:spPr>
          <a:xfrm flipH="1">
            <a:off x="1893888" y="4795838"/>
            <a:ext cx="50911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正方形/長方形 18"/>
          <p:cNvSpPr/>
          <p:nvPr/>
        </p:nvSpPr>
        <p:spPr>
          <a:xfrm>
            <a:off x="1887538" y="4494213"/>
            <a:ext cx="5089525" cy="301625"/>
          </a:xfrm>
          <a:prstGeom prst="rect">
            <a:avLst/>
          </a:prstGeom>
          <a:solidFill>
            <a:srgbClr val="00B050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1800">
              <a:solidFill>
                <a:prstClr val="white"/>
              </a:solidFill>
            </a:endParaRPr>
          </a:p>
        </p:txBody>
      </p:sp>
      <p:sp>
        <p:nvSpPr>
          <p:cNvPr id="61452" name="サブタイトル 2"/>
          <p:cNvSpPr txBox="1">
            <a:spLocks/>
          </p:cNvSpPr>
          <p:nvPr/>
        </p:nvSpPr>
        <p:spPr bwMode="auto">
          <a:xfrm>
            <a:off x="7169150" y="4494213"/>
            <a:ext cx="1081088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Font typeface="Arial" charset="0"/>
              <a:buNone/>
            </a:pPr>
            <a:r>
              <a:rPr lang="zh-CN" altLang="en-US" sz="1800" b="1">
                <a:solidFill>
                  <a:srgbClr val="000000"/>
                </a:solidFill>
                <a:latin typeface="Calibri" pitchFamily="34" charset="0"/>
              </a:rPr>
              <a:t>标准值</a:t>
            </a:r>
            <a:endParaRPr lang="ja-JP" altLang="en-US" sz="1800" b="1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61453" name="テキスト ボックス 24"/>
          <p:cNvSpPr txBox="1">
            <a:spLocks noChangeArrowheads="1"/>
          </p:cNvSpPr>
          <p:nvPr/>
        </p:nvSpPr>
        <p:spPr bwMode="auto">
          <a:xfrm>
            <a:off x="1258888" y="1635125"/>
            <a:ext cx="536575" cy="369888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1800">
                <a:solidFill>
                  <a:srgbClr val="000000"/>
                </a:solidFill>
                <a:latin typeface="Calibri" pitchFamily="34" charset="0"/>
              </a:rPr>
              <a:t>500</a:t>
            </a:r>
            <a:endParaRPr lang="ja-JP" altLang="en-US" sz="18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61454" name="テキスト ボックス 25"/>
          <p:cNvSpPr txBox="1">
            <a:spLocks noChangeArrowheads="1"/>
          </p:cNvSpPr>
          <p:nvPr/>
        </p:nvSpPr>
        <p:spPr bwMode="auto">
          <a:xfrm>
            <a:off x="1258888" y="2316163"/>
            <a:ext cx="536575" cy="368300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1800">
                <a:solidFill>
                  <a:srgbClr val="000000"/>
                </a:solidFill>
                <a:latin typeface="Calibri" pitchFamily="34" charset="0"/>
              </a:rPr>
              <a:t>400</a:t>
            </a:r>
            <a:endParaRPr lang="ja-JP" altLang="en-US" sz="18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61455" name="テキスト ボックス 26"/>
          <p:cNvSpPr txBox="1">
            <a:spLocks noChangeArrowheads="1"/>
          </p:cNvSpPr>
          <p:nvPr/>
        </p:nvSpPr>
        <p:spPr bwMode="auto">
          <a:xfrm>
            <a:off x="1258888" y="3027363"/>
            <a:ext cx="536575" cy="369887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1800">
                <a:solidFill>
                  <a:srgbClr val="000000"/>
                </a:solidFill>
                <a:latin typeface="Calibri" pitchFamily="34" charset="0"/>
              </a:rPr>
              <a:t>300</a:t>
            </a:r>
            <a:endParaRPr lang="ja-JP" altLang="en-US" sz="18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61456" name="テキスト ボックス 27"/>
          <p:cNvSpPr txBox="1">
            <a:spLocks noChangeArrowheads="1"/>
          </p:cNvSpPr>
          <p:nvPr/>
        </p:nvSpPr>
        <p:spPr bwMode="auto">
          <a:xfrm>
            <a:off x="1258888" y="3724275"/>
            <a:ext cx="536575" cy="368300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1800">
                <a:solidFill>
                  <a:srgbClr val="000000"/>
                </a:solidFill>
                <a:latin typeface="Calibri" pitchFamily="34" charset="0"/>
              </a:rPr>
              <a:t>200</a:t>
            </a:r>
            <a:endParaRPr lang="ja-JP" altLang="en-US" sz="18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61457" name="テキスト ボックス 28"/>
          <p:cNvSpPr txBox="1">
            <a:spLocks noChangeArrowheads="1"/>
          </p:cNvSpPr>
          <p:nvPr/>
        </p:nvSpPr>
        <p:spPr bwMode="auto">
          <a:xfrm>
            <a:off x="1258888" y="4411663"/>
            <a:ext cx="536575" cy="369887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1800">
                <a:solidFill>
                  <a:srgbClr val="000000"/>
                </a:solidFill>
                <a:latin typeface="Calibri" pitchFamily="34" charset="0"/>
              </a:rPr>
              <a:t>100</a:t>
            </a:r>
            <a:endParaRPr lang="ja-JP" altLang="en-US" sz="18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31" name="正方形/長方形 30"/>
          <p:cNvSpPr/>
          <p:nvPr/>
        </p:nvSpPr>
        <p:spPr>
          <a:xfrm>
            <a:off x="1619250" y="5229225"/>
            <a:ext cx="161925" cy="1444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1800">
              <a:solidFill>
                <a:prstClr val="white"/>
              </a:solidFill>
            </a:endParaRPr>
          </a:p>
        </p:txBody>
      </p:sp>
      <p:sp>
        <p:nvSpPr>
          <p:cNvPr id="61459" name="テキスト ボックス 29"/>
          <p:cNvSpPr txBox="1">
            <a:spLocks noChangeArrowheads="1"/>
          </p:cNvSpPr>
          <p:nvPr/>
        </p:nvSpPr>
        <p:spPr bwMode="auto">
          <a:xfrm>
            <a:off x="1493838" y="5075238"/>
            <a:ext cx="301625" cy="369887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1800">
                <a:solidFill>
                  <a:srgbClr val="000000"/>
                </a:solidFill>
                <a:latin typeface="Calibri" pitchFamily="34" charset="0"/>
              </a:rPr>
              <a:t>0</a:t>
            </a:r>
            <a:endParaRPr lang="ja-JP" altLang="en-US" sz="1800">
              <a:solidFill>
                <a:srgbClr val="000000"/>
              </a:solidFill>
              <a:latin typeface="Calibri" pitchFamily="34" charset="0"/>
            </a:endParaRPr>
          </a:p>
        </p:txBody>
      </p:sp>
      <p:cxnSp>
        <p:nvCxnSpPr>
          <p:cNvPr id="52" name="直線矢印コネクタ 51"/>
          <p:cNvCxnSpPr/>
          <p:nvPr/>
        </p:nvCxnSpPr>
        <p:spPr>
          <a:xfrm>
            <a:off x="5413375" y="1481138"/>
            <a:ext cx="0" cy="269875"/>
          </a:xfrm>
          <a:prstGeom prst="straightConnector1">
            <a:avLst/>
          </a:prstGeom>
          <a:ln w="38100"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直線矢印コネクタ 60"/>
          <p:cNvCxnSpPr/>
          <p:nvPr/>
        </p:nvCxnSpPr>
        <p:spPr>
          <a:xfrm>
            <a:off x="5475288" y="1477963"/>
            <a:ext cx="0" cy="269875"/>
          </a:xfrm>
          <a:prstGeom prst="straightConnector1">
            <a:avLst/>
          </a:prstGeom>
          <a:ln w="38100"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直線矢印コネクタ 61"/>
          <p:cNvCxnSpPr/>
          <p:nvPr/>
        </p:nvCxnSpPr>
        <p:spPr>
          <a:xfrm>
            <a:off x="5849938" y="1479550"/>
            <a:ext cx="0" cy="269875"/>
          </a:xfrm>
          <a:prstGeom prst="straightConnector1">
            <a:avLst/>
          </a:prstGeom>
          <a:ln w="38100"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直線矢印コネクタ 62"/>
          <p:cNvCxnSpPr/>
          <p:nvPr/>
        </p:nvCxnSpPr>
        <p:spPr>
          <a:xfrm>
            <a:off x="5997575" y="1482725"/>
            <a:ext cx="0" cy="269875"/>
          </a:xfrm>
          <a:prstGeom prst="straightConnector1">
            <a:avLst/>
          </a:prstGeom>
          <a:ln w="38100"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直線矢印コネクタ 63"/>
          <p:cNvCxnSpPr/>
          <p:nvPr/>
        </p:nvCxnSpPr>
        <p:spPr>
          <a:xfrm>
            <a:off x="6242050" y="1484313"/>
            <a:ext cx="0" cy="271462"/>
          </a:xfrm>
          <a:prstGeom prst="straightConnector1">
            <a:avLst/>
          </a:prstGeom>
          <a:ln w="38100"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直線矢印コネクタ 64"/>
          <p:cNvCxnSpPr/>
          <p:nvPr/>
        </p:nvCxnSpPr>
        <p:spPr>
          <a:xfrm>
            <a:off x="7169150" y="777875"/>
            <a:ext cx="0" cy="271463"/>
          </a:xfrm>
          <a:prstGeom prst="straightConnector1">
            <a:avLst/>
          </a:prstGeom>
          <a:ln w="38100"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466" name="正方形/長方形 3"/>
          <p:cNvSpPr>
            <a:spLocks noChangeArrowheads="1"/>
          </p:cNvSpPr>
          <p:nvPr/>
        </p:nvSpPr>
        <p:spPr bwMode="auto">
          <a:xfrm>
            <a:off x="214313" y="44450"/>
            <a:ext cx="2000250" cy="646113"/>
          </a:xfrm>
          <a:prstGeom prst="rect">
            <a:avLst/>
          </a:prstGeom>
          <a:solidFill>
            <a:srgbClr val="00CC99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kumimoji="0" lang="en-US" altLang="ja-JP" sz="1800" b="1">
                <a:solidFill>
                  <a:srgbClr val="FFFFFF"/>
                </a:solidFill>
                <a:latin typeface="Calibri" pitchFamily="34" charset="0"/>
              </a:rPr>
              <a:t>59</a:t>
            </a:r>
            <a:r>
              <a:rPr kumimoji="0" lang="zh-CN" altLang="en-US" sz="1800" b="1">
                <a:solidFill>
                  <a:srgbClr val="FFFFFF"/>
                </a:solidFill>
                <a:latin typeface="Calibri" pitchFamily="34" charset="0"/>
              </a:rPr>
              <a:t>岁男性</a:t>
            </a:r>
            <a:endParaRPr kumimoji="0" lang="en-US" altLang="ja-JP" sz="1800" b="1">
              <a:solidFill>
                <a:srgbClr val="FFFFFF"/>
              </a:solidFill>
              <a:latin typeface="Calibri" pitchFamily="34" charset="0"/>
            </a:endParaRPr>
          </a:p>
          <a:p>
            <a:pPr eaLnBrk="0" hangingPunct="0"/>
            <a:r>
              <a:rPr kumimoji="0" lang="zh-CN" altLang="en-US" sz="1800" b="1">
                <a:solidFill>
                  <a:srgbClr val="FFFFFF"/>
                </a:solidFill>
                <a:latin typeface="Calibri" pitchFamily="34" charset="0"/>
              </a:rPr>
              <a:t>疾病名</a:t>
            </a:r>
            <a:r>
              <a:rPr kumimoji="0" lang="ja-JP" altLang="en-US" sz="1800" b="1">
                <a:solidFill>
                  <a:srgbClr val="FFFFFF"/>
                </a:solidFill>
                <a:latin typeface="Calibri" pitchFamily="34" charset="0"/>
              </a:rPr>
              <a:t>：</a:t>
            </a:r>
            <a:r>
              <a:rPr kumimoji="0" lang="zh-CN" altLang="en-US" sz="1800" b="1">
                <a:solidFill>
                  <a:srgbClr val="FFFFFF"/>
                </a:solidFill>
                <a:latin typeface="Calibri" pitchFamily="34" charset="0"/>
              </a:rPr>
              <a:t>糖尿病</a:t>
            </a:r>
            <a:endParaRPr kumimoji="0" lang="en-US" altLang="ja-JP" sz="1800" b="1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34" name="正方形/長方形 33"/>
          <p:cNvSpPr/>
          <p:nvPr/>
        </p:nvSpPr>
        <p:spPr>
          <a:xfrm>
            <a:off x="7929586" y="109815"/>
            <a:ext cx="1107996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ja-JP" alt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/>
                <a:ea typeface="ＭＳ Ｐゴシック" pitchFamily="50" charset="-128"/>
              </a:rPr>
              <a:t>症例①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正方形/長方形 24"/>
          <p:cNvSpPr/>
          <p:nvPr/>
        </p:nvSpPr>
        <p:spPr>
          <a:xfrm>
            <a:off x="7929586" y="109815"/>
            <a:ext cx="1107996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ja-JP" alt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/>
                <a:ea typeface="ＭＳ Ｐゴシック" pitchFamily="50" charset="-128"/>
              </a:rPr>
              <a:t>症例①</a:t>
            </a:r>
          </a:p>
        </p:txBody>
      </p:sp>
      <p:grpSp>
        <p:nvGrpSpPr>
          <p:cNvPr id="2" name="グループ化 2"/>
          <p:cNvGrpSpPr/>
          <p:nvPr/>
        </p:nvGrpSpPr>
        <p:grpSpPr>
          <a:xfrm>
            <a:off x="1362609" y="1572694"/>
            <a:ext cx="486030" cy="3768584"/>
            <a:chOff x="1410315" y="1572694"/>
            <a:chExt cx="486030" cy="3768584"/>
          </a:xfrm>
          <a:solidFill>
            <a:srgbClr val="CCFFFF"/>
          </a:solidFill>
        </p:grpSpPr>
        <p:sp>
          <p:nvSpPr>
            <p:cNvPr id="34" name="テキスト ボックス 33"/>
            <p:cNvSpPr txBox="1"/>
            <p:nvPr/>
          </p:nvSpPr>
          <p:spPr>
            <a:xfrm>
              <a:off x="1410315" y="1572694"/>
              <a:ext cx="486030" cy="400110"/>
            </a:xfrm>
            <a:prstGeom prst="rect">
              <a:avLst/>
            </a:prstGeom>
            <a:grpFill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ja-JP" sz="2000" b="1" dirty="0">
                  <a:solidFill>
                    <a:srgbClr val="000000"/>
                  </a:solidFill>
                  <a:latin typeface="HGPｺﾞｼｯｸM" pitchFamily="50" charset="-128"/>
                  <a:ea typeface="HGPｺﾞｼｯｸM" pitchFamily="50" charset="-128"/>
                </a:rPr>
                <a:t>10</a:t>
              </a:r>
              <a:endParaRPr lang="ja-JP" altLang="en-US" sz="2000" b="1" dirty="0">
                <a:solidFill>
                  <a:srgbClr val="000000"/>
                </a:solidFill>
                <a:latin typeface="HGPｺﾞｼｯｸM" pitchFamily="50" charset="-128"/>
                <a:ea typeface="HGPｺﾞｼｯｸM" pitchFamily="50" charset="-128"/>
              </a:endParaRPr>
            </a:p>
          </p:txBody>
        </p:sp>
        <p:sp>
          <p:nvSpPr>
            <p:cNvPr id="35" name="テキスト ボックス 34"/>
            <p:cNvSpPr txBox="1"/>
            <p:nvPr/>
          </p:nvSpPr>
          <p:spPr>
            <a:xfrm>
              <a:off x="1560997" y="2252570"/>
              <a:ext cx="335348" cy="400110"/>
            </a:xfrm>
            <a:prstGeom prst="rect">
              <a:avLst/>
            </a:prstGeom>
            <a:grpFill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ja-JP" sz="2000" b="1" dirty="0">
                  <a:solidFill>
                    <a:srgbClr val="000000"/>
                  </a:solidFill>
                  <a:latin typeface="HGPｺﾞｼｯｸM" pitchFamily="50" charset="-128"/>
                  <a:ea typeface="HGPｺﾞｼｯｸM" pitchFamily="50" charset="-128"/>
                </a:rPr>
                <a:t>8</a:t>
              </a:r>
              <a:endParaRPr lang="ja-JP" altLang="en-US" sz="2000" b="1" dirty="0">
                <a:solidFill>
                  <a:srgbClr val="000000"/>
                </a:solidFill>
                <a:latin typeface="HGPｺﾞｼｯｸM" pitchFamily="50" charset="-128"/>
                <a:ea typeface="HGPｺﾞｼｯｸM" pitchFamily="50" charset="-128"/>
              </a:endParaRPr>
            </a:p>
          </p:txBody>
        </p:sp>
        <p:sp>
          <p:nvSpPr>
            <p:cNvPr id="36" name="テキスト ボックス 35"/>
            <p:cNvSpPr txBox="1"/>
            <p:nvPr/>
          </p:nvSpPr>
          <p:spPr>
            <a:xfrm>
              <a:off x="1560997" y="2948797"/>
              <a:ext cx="335348" cy="400110"/>
            </a:xfrm>
            <a:prstGeom prst="rect">
              <a:avLst/>
            </a:prstGeom>
            <a:grpFill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ja-JP" sz="2000" b="1" dirty="0">
                  <a:solidFill>
                    <a:srgbClr val="000000"/>
                  </a:solidFill>
                  <a:latin typeface="HGPｺﾞｼｯｸM" pitchFamily="50" charset="-128"/>
                  <a:ea typeface="HGPｺﾞｼｯｸM" pitchFamily="50" charset="-128"/>
                </a:rPr>
                <a:t>6</a:t>
              </a:r>
              <a:endParaRPr lang="ja-JP" altLang="en-US" sz="2000" b="1" dirty="0">
                <a:solidFill>
                  <a:srgbClr val="000000"/>
                </a:solidFill>
                <a:latin typeface="HGPｺﾞｼｯｸM" pitchFamily="50" charset="-128"/>
                <a:ea typeface="HGPｺﾞｼｯｸM" pitchFamily="50" charset="-128"/>
              </a:endParaRPr>
            </a:p>
          </p:txBody>
        </p:sp>
        <p:sp>
          <p:nvSpPr>
            <p:cNvPr id="37" name="テキスト ボックス 36"/>
            <p:cNvSpPr txBox="1"/>
            <p:nvPr/>
          </p:nvSpPr>
          <p:spPr>
            <a:xfrm>
              <a:off x="1560997" y="3653109"/>
              <a:ext cx="335348" cy="400110"/>
            </a:xfrm>
            <a:prstGeom prst="rect">
              <a:avLst/>
            </a:prstGeom>
            <a:grpFill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ja-JP" sz="2000" b="1" dirty="0">
                  <a:solidFill>
                    <a:srgbClr val="000000"/>
                  </a:solidFill>
                  <a:latin typeface="HGPｺﾞｼｯｸM" pitchFamily="50" charset="-128"/>
                  <a:ea typeface="HGPｺﾞｼｯｸM" pitchFamily="50" charset="-128"/>
                </a:rPr>
                <a:t>4</a:t>
              </a:r>
              <a:endParaRPr lang="ja-JP" altLang="en-US" sz="2000" b="1" dirty="0">
                <a:solidFill>
                  <a:srgbClr val="000000"/>
                </a:solidFill>
                <a:latin typeface="HGPｺﾞｼｯｸM" pitchFamily="50" charset="-128"/>
                <a:ea typeface="HGPｺﾞｼｯｸM" pitchFamily="50" charset="-128"/>
              </a:endParaRPr>
            </a:p>
          </p:txBody>
        </p:sp>
        <p:sp>
          <p:nvSpPr>
            <p:cNvPr id="38" name="テキスト ボックス 37"/>
            <p:cNvSpPr txBox="1"/>
            <p:nvPr/>
          </p:nvSpPr>
          <p:spPr>
            <a:xfrm>
              <a:off x="1560997" y="4341251"/>
              <a:ext cx="335348" cy="400110"/>
            </a:xfrm>
            <a:prstGeom prst="rect">
              <a:avLst/>
            </a:prstGeom>
            <a:grpFill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ja-JP" sz="2000" b="1" dirty="0">
                  <a:solidFill>
                    <a:srgbClr val="000000"/>
                  </a:solidFill>
                  <a:latin typeface="HGPｺﾞｼｯｸM" pitchFamily="50" charset="-128"/>
                  <a:ea typeface="HGPｺﾞｼｯｸM" pitchFamily="50" charset="-128"/>
                </a:rPr>
                <a:t>2</a:t>
              </a:r>
              <a:endParaRPr lang="ja-JP" altLang="en-US" sz="2000" b="1" dirty="0">
                <a:solidFill>
                  <a:srgbClr val="000000"/>
                </a:solidFill>
                <a:latin typeface="HGPｺﾞｼｯｸM" pitchFamily="50" charset="-128"/>
                <a:ea typeface="HGPｺﾞｼｯｸM" pitchFamily="50" charset="-128"/>
              </a:endParaRPr>
            </a:p>
          </p:txBody>
        </p:sp>
        <p:sp>
          <p:nvSpPr>
            <p:cNvPr id="39" name="テキスト ボックス 38"/>
            <p:cNvSpPr txBox="1"/>
            <p:nvPr/>
          </p:nvSpPr>
          <p:spPr>
            <a:xfrm>
              <a:off x="1560997" y="4941168"/>
              <a:ext cx="335348" cy="400110"/>
            </a:xfrm>
            <a:prstGeom prst="rect">
              <a:avLst/>
            </a:prstGeom>
            <a:grpFill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ja-JP" sz="2000" b="1" dirty="0">
                  <a:solidFill>
                    <a:srgbClr val="000000"/>
                  </a:solidFill>
                  <a:latin typeface="HGPｺﾞｼｯｸM" pitchFamily="50" charset="-128"/>
                  <a:ea typeface="HGPｺﾞｼｯｸM" pitchFamily="50" charset="-128"/>
                </a:rPr>
                <a:t>0</a:t>
              </a:r>
              <a:endParaRPr lang="ja-JP" altLang="en-US" sz="2000" b="1" dirty="0">
                <a:solidFill>
                  <a:srgbClr val="000000"/>
                </a:solidFill>
                <a:latin typeface="HGPｺﾞｼｯｸM" pitchFamily="50" charset="-128"/>
                <a:ea typeface="HGPｺﾞｼｯｸM" pitchFamily="50" charset="-128"/>
              </a:endParaRPr>
            </a:p>
          </p:txBody>
        </p:sp>
      </p:grpSp>
      <p:sp>
        <p:nvSpPr>
          <p:cNvPr id="63492" name="正方形/長方形 3"/>
          <p:cNvSpPr>
            <a:spLocks noChangeArrowheads="1"/>
          </p:cNvSpPr>
          <p:nvPr/>
        </p:nvSpPr>
        <p:spPr bwMode="auto">
          <a:xfrm>
            <a:off x="214313" y="44450"/>
            <a:ext cx="2000250" cy="646113"/>
          </a:xfrm>
          <a:prstGeom prst="rect">
            <a:avLst/>
          </a:prstGeom>
          <a:solidFill>
            <a:srgbClr val="00CC99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kumimoji="0" lang="en-US" altLang="ja-JP" sz="1800" b="1">
                <a:solidFill>
                  <a:srgbClr val="FFFFFF"/>
                </a:solidFill>
                <a:latin typeface="Calibri" pitchFamily="34" charset="0"/>
              </a:rPr>
              <a:t>59</a:t>
            </a:r>
            <a:r>
              <a:rPr kumimoji="0" lang="zh-CN" altLang="en-US" sz="1800" b="1">
                <a:solidFill>
                  <a:srgbClr val="FFFFFF"/>
                </a:solidFill>
                <a:latin typeface="Calibri" pitchFamily="34" charset="0"/>
              </a:rPr>
              <a:t>岁男性</a:t>
            </a:r>
            <a:endParaRPr kumimoji="0" lang="en-US" altLang="ja-JP" sz="1800" b="1">
              <a:solidFill>
                <a:srgbClr val="FFFFFF"/>
              </a:solidFill>
              <a:latin typeface="Calibri" pitchFamily="34" charset="0"/>
            </a:endParaRPr>
          </a:p>
          <a:p>
            <a:pPr eaLnBrk="0" hangingPunct="0"/>
            <a:r>
              <a:rPr kumimoji="0" lang="zh-CN" altLang="en-US" sz="1800" b="1">
                <a:solidFill>
                  <a:srgbClr val="FFFFFF"/>
                </a:solidFill>
                <a:latin typeface="Calibri" pitchFamily="34" charset="0"/>
              </a:rPr>
              <a:t>疾病名</a:t>
            </a:r>
            <a:r>
              <a:rPr kumimoji="0" lang="ja-JP" altLang="en-US" sz="1800" b="1">
                <a:solidFill>
                  <a:srgbClr val="FFFFFF"/>
                </a:solidFill>
                <a:latin typeface="Calibri" pitchFamily="34" charset="0"/>
              </a:rPr>
              <a:t>：</a:t>
            </a:r>
            <a:r>
              <a:rPr kumimoji="0" lang="zh-CN" altLang="en-US" sz="1800" b="1">
                <a:solidFill>
                  <a:srgbClr val="FFFFFF"/>
                </a:solidFill>
                <a:latin typeface="Calibri" pitchFamily="34" charset="0"/>
              </a:rPr>
              <a:t>糖尿病</a:t>
            </a:r>
            <a:endParaRPr kumimoji="0" lang="en-US" altLang="ja-JP" sz="1800" b="1">
              <a:solidFill>
                <a:srgbClr val="FFFFFF"/>
              </a:solidFill>
              <a:latin typeface="Calibri" pitchFamily="34" charset="0"/>
            </a:endParaRPr>
          </a:p>
        </p:txBody>
      </p:sp>
      <p:pic>
        <p:nvPicPr>
          <p:cNvPr id="63493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66850" y="1628775"/>
            <a:ext cx="5781675" cy="415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タイトル 1"/>
          <p:cNvSpPr txBox="1">
            <a:spLocks/>
          </p:cNvSpPr>
          <p:nvPr/>
        </p:nvSpPr>
        <p:spPr>
          <a:xfrm>
            <a:off x="468313" y="144463"/>
            <a:ext cx="7772400" cy="620712"/>
          </a:xfrm>
          <a:prstGeom prst="rect">
            <a:avLst/>
          </a:prstGeom>
        </p:spPr>
        <p:txBody>
          <a:bodyPr anchor="ctr">
            <a:normAutofit fontScale="9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altLang="ja-JP" dirty="0" smtClean="0">
                <a:solidFill>
                  <a:prstClr val="black"/>
                </a:solidFill>
              </a:rPr>
              <a:t>A1c</a:t>
            </a:r>
            <a:r>
              <a:rPr lang="ja-JP" altLang="en-US" dirty="0" smtClean="0">
                <a:solidFill>
                  <a:prstClr val="black"/>
                </a:solidFill>
              </a:rPr>
              <a:t>値</a:t>
            </a:r>
            <a:r>
              <a:rPr lang="zh-CN" altLang="en-US" sz="2200" dirty="0" smtClean="0">
                <a:solidFill>
                  <a:prstClr val="black"/>
                </a:solidFill>
              </a:rPr>
              <a:t>（糖化血红蛋白值）</a:t>
            </a:r>
            <a:endParaRPr lang="ja-JP" altLang="en-US" sz="2200" dirty="0">
              <a:solidFill>
                <a:prstClr val="black"/>
              </a:solidFill>
            </a:endParaRPr>
          </a:p>
        </p:txBody>
      </p:sp>
      <p:sp>
        <p:nvSpPr>
          <p:cNvPr id="63495" name="テキスト ボックス 14"/>
          <p:cNvSpPr txBox="1">
            <a:spLocks noChangeArrowheads="1"/>
          </p:cNvSpPr>
          <p:nvPr/>
        </p:nvSpPr>
        <p:spPr bwMode="auto">
          <a:xfrm>
            <a:off x="1425575" y="1068388"/>
            <a:ext cx="3381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1800">
                <a:solidFill>
                  <a:srgbClr val="000000"/>
                </a:solidFill>
                <a:latin typeface="Gungsuh"/>
                <a:ea typeface="Gungsuh"/>
                <a:cs typeface="Gungsuh"/>
              </a:rPr>
              <a:t>%</a:t>
            </a:r>
            <a:endParaRPr lang="ja-JP" altLang="en-US" sz="1800">
              <a:solidFill>
                <a:srgbClr val="000000"/>
              </a:solidFill>
              <a:latin typeface="Gungsuh"/>
              <a:ea typeface="Gungsuh"/>
              <a:cs typeface="Gungsuh"/>
            </a:endParaRPr>
          </a:p>
        </p:txBody>
      </p:sp>
      <p:sp>
        <p:nvSpPr>
          <p:cNvPr id="63496" name="テキスト ボックス 15"/>
          <p:cNvSpPr txBox="1">
            <a:spLocks noChangeArrowheads="1"/>
          </p:cNvSpPr>
          <p:nvPr/>
        </p:nvSpPr>
        <p:spPr bwMode="auto">
          <a:xfrm>
            <a:off x="7286625" y="612775"/>
            <a:ext cx="14636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1800" b="1">
                <a:solidFill>
                  <a:srgbClr val="000000"/>
                </a:solidFill>
                <a:latin typeface="ＭＳ Ｐゴシック" pitchFamily="34" charset="-128"/>
              </a:rPr>
              <a:t>：</a:t>
            </a:r>
            <a:r>
              <a:rPr lang="zh-CN" altLang="en-US" sz="1800" b="1">
                <a:solidFill>
                  <a:srgbClr val="000000"/>
                </a:solidFill>
                <a:latin typeface="ＭＳ Ｐゴシック" pitchFamily="34" charset="-128"/>
              </a:rPr>
              <a:t>干细胞投入</a:t>
            </a:r>
            <a:endParaRPr lang="ja-JP" altLang="en-US" sz="1800" b="1">
              <a:solidFill>
                <a:srgbClr val="000000"/>
              </a:solidFill>
              <a:latin typeface="ＭＳ Ｐゴシック" pitchFamily="34" charset="-128"/>
            </a:endParaRPr>
          </a:p>
        </p:txBody>
      </p:sp>
      <p:sp>
        <p:nvSpPr>
          <p:cNvPr id="63497" name="サブタイトル 2"/>
          <p:cNvSpPr txBox="1">
            <a:spLocks/>
          </p:cNvSpPr>
          <p:nvPr/>
        </p:nvSpPr>
        <p:spPr bwMode="auto">
          <a:xfrm>
            <a:off x="7240588" y="3222625"/>
            <a:ext cx="1081087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Font typeface="Arial" charset="0"/>
              <a:buNone/>
            </a:pPr>
            <a:r>
              <a:rPr lang="zh-CN" altLang="en-US" sz="1800" b="1">
                <a:solidFill>
                  <a:srgbClr val="000000"/>
                </a:solidFill>
                <a:latin typeface="Calibri" pitchFamily="34" charset="0"/>
              </a:rPr>
              <a:t>标准值</a:t>
            </a:r>
            <a:endParaRPr lang="ja-JP" altLang="en-US" sz="1800" b="1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63498" name="テキスト ボックス 17"/>
          <p:cNvSpPr txBox="1">
            <a:spLocks noChangeArrowheads="1"/>
          </p:cNvSpPr>
          <p:nvPr/>
        </p:nvSpPr>
        <p:spPr bwMode="auto">
          <a:xfrm>
            <a:off x="1238250" y="1563688"/>
            <a:ext cx="592138" cy="369887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1800">
                <a:solidFill>
                  <a:srgbClr val="000000"/>
                </a:solidFill>
                <a:latin typeface="Calibri" pitchFamily="34" charset="0"/>
              </a:rPr>
              <a:t>10.0</a:t>
            </a:r>
            <a:endParaRPr lang="ja-JP" altLang="en-US" sz="18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63499" name="テキスト ボックス 18"/>
          <p:cNvSpPr txBox="1">
            <a:spLocks noChangeArrowheads="1"/>
          </p:cNvSpPr>
          <p:nvPr/>
        </p:nvSpPr>
        <p:spPr bwMode="auto">
          <a:xfrm>
            <a:off x="1358900" y="2243138"/>
            <a:ext cx="476250" cy="369887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1800">
                <a:solidFill>
                  <a:srgbClr val="000000"/>
                </a:solidFill>
                <a:latin typeface="Calibri" pitchFamily="34" charset="0"/>
              </a:rPr>
              <a:t>8.0</a:t>
            </a:r>
            <a:endParaRPr lang="ja-JP" altLang="en-US" sz="18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63500" name="テキスト ボックス 19"/>
          <p:cNvSpPr txBox="1">
            <a:spLocks noChangeArrowheads="1"/>
          </p:cNvSpPr>
          <p:nvPr/>
        </p:nvSpPr>
        <p:spPr bwMode="auto">
          <a:xfrm>
            <a:off x="1358900" y="2916238"/>
            <a:ext cx="476250" cy="368300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1800">
                <a:solidFill>
                  <a:srgbClr val="000000"/>
                </a:solidFill>
                <a:latin typeface="Calibri" pitchFamily="34" charset="0"/>
              </a:rPr>
              <a:t>6.0</a:t>
            </a:r>
            <a:endParaRPr lang="ja-JP" altLang="en-US" sz="18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63501" name="テキスト ボックス 20"/>
          <p:cNvSpPr txBox="1">
            <a:spLocks noChangeArrowheads="1"/>
          </p:cNvSpPr>
          <p:nvPr/>
        </p:nvSpPr>
        <p:spPr bwMode="auto">
          <a:xfrm>
            <a:off x="1358900" y="3586163"/>
            <a:ext cx="476250" cy="369887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1800">
                <a:solidFill>
                  <a:srgbClr val="000000"/>
                </a:solidFill>
                <a:latin typeface="Calibri" pitchFamily="34" charset="0"/>
              </a:rPr>
              <a:t>4.0</a:t>
            </a:r>
            <a:endParaRPr lang="ja-JP" altLang="en-US" sz="18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63502" name="テキスト ボックス 21"/>
          <p:cNvSpPr txBox="1">
            <a:spLocks noChangeArrowheads="1"/>
          </p:cNvSpPr>
          <p:nvPr/>
        </p:nvSpPr>
        <p:spPr bwMode="auto">
          <a:xfrm>
            <a:off x="1358900" y="4283075"/>
            <a:ext cx="476250" cy="369888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1800">
                <a:solidFill>
                  <a:srgbClr val="000000"/>
                </a:solidFill>
                <a:latin typeface="Calibri" pitchFamily="34" charset="0"/>
              </a:rPr>
              <a:t>2.0</a:t>
            </a:r>
            <a:endParaRPr lang="ja-JP" altLang="en-US" sz="18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23" name="正方形/長方形 22"/>
          <p:cNvSpPr/>
          <p:nvPr/>
        </p:nvSpPr>
        <p:spPr>
          <a:xfrm>
            <a:off x="1547813" y="5157788"/>
            <a:ext cx="161925" cy="142875"/>
          </a:xfrm>
          <a:prstGeom prst="rect">
            <a:avLst/>
          </a:prstGeom>
          <a:solidFill>
            <a:srgbClr val="CC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1800">
              <a:solidFill>
                <a:prstClr val="white"/>
              </a:solidFill>
            </a:endParaRPr>
          </a:p>
        </p:txBody>
      </p:sp>
      <p:sp>
        <p:nvSpPr>
          <p:cNvPr id="63504" name="テキスト ボックス 23"/>
          <p:cNvSpPr txBox="1">
            <a:spLocks noChangeArrowheads="1"/>
          </p:cNvSpPr>
          <p:nvPr/>
        </p:nvSpPr>
        <p:spPr bwMode="auto">
          <a:xfrm>
            <a:off x="1533525" y="4941888"/>
            <a:ext cx="301625" cy="368300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1800">
                <a:solidFill>
                  <a:srgbClr val="000000"/>
                </a:solidFill>
                <a:latin typeface="Calibri" pitchFamily="34" charset="0"/>
              </a:rPr>
              <a:t>0</a:t>
            </a:r>
            <a:endParaRPr lang="ja-JP" altLang="en-US" sz="1800">
              <a:solidFill>
                <a:srgbClr val="000000"/>
              </a:solidFill>
              <a:latin typeface="Calibri" pitchFamily="34" charset="0"/>
            </a:endParaRPr>
          </a:p>
        </p:txBody>
      </p:sp>
      <p:cxnSp>
        <p:nvCxnSpPr>
          <p:cNvPr id="26" name="直線矢印コネクタ 25"/>
          <p:cNvCxnSpPr/>
          <p:nvPr/>
        </p:nvCxnSpPr>
        <p:spPr>
          <a:xfrm>
            <a:off x="5484813" y="1409700"/>
            <a:ext cx="0" cy="269875"/>
          </a:xfrm>
          <a:prstGeom prst="straightConnector1">
            <a:avLst/>
          </a:prstGeom>
          <a:ln w="38100"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線矢印コネクタ 26"/>
          <p:cNvCxnSpPr/>
          <p:nvPr/>
        </p:nvCxnSpPr>
        <p:spPr>
          <a:xfrm>
            <a:off x="5534025" y="1406525"/>
            <a:ext cx="0" cy="269875"/>
          </a:xfrm>
          <a:prstGeom prst="straightConnector1">
            <a:avLst/>
          </a:prstGeom>
          <a:ln w="38100"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線矢印コネクタ 27"/>
          <p:cNvCxnSpPr/>
          <p:nvPr/>
        </p:nvCxnSpPr>
        <p:spPr>
          <a:xfrm>
            <a:off x="5922963" y="1406525"/>
            <a:ext cx="0" cy="271463"/>
          </a:xfrm>
          <a:prstGeom prst="straightConnector1">
            <a:avLst/>
          </a:prstGeom>
          <a:ln w="38100"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線矢印コネクタ 28"/>
          <p:cNvCxnSpPr/>
          <p:nvPr/>
        </p:nvCxnSpPr>
        <p:spPr>
          <a:xfrm>
            <a:off x="6069013" y="1409700"/>
            <a:ext cx="0" cy="271463"/>
          </a:xfrm>
          <a:prstGeom prst="straightConnector1">
            <a:avLst/>
          </a:prstGeom>
          <a:ln w="38100"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線矢印コネクタ 29"/>
          <p:cNvCxnSpPr/>
          <p:nvPr/>
        </p:nvCxnSpPr>
        <p:spPr>
          <a:xfrm>
            <a:off x="6315075" y="1412875"/>
            <a:ext cx="0" cy="269875"/>
          </a:xfrm>
          <a:prstGeom prst="straightConnector1">
            <a:avLst/>
          </a:prstGeom>
          <a:ln w="38100"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線矢印コネクタ 30"/>
          <p:cNvCxnSpPr/>
          <p:nvPr/>
        </p:nvCxnSpPr>
        <p:spPr>
          <a:xfrm>
            <a:off x="7240588" y="706438"/>
            <a:ext cx="0" cy="269875"/>
          </a:xfrm>
          <a:prstGeom prst="straightConnector1">
            <a:avLst/>
          </a:prstGeom>
          <a:ln w="38100"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正方形/長方形 31"/>
          <p:cNvSpPr/>
          <p:nvPr/>
        </p:nvSpPr>
        <p:spPr>
          <a:xfrm>
            <a:off x="1925638" y="3152775"/>
            <a:ext cx="5089525" cy="546100"/>
          </a:xfrm>
          <a:prstGeom prst="rect">
            <a:avLst/>
          </a:prstGeom>
          <a:solidFill>
            <a:srgbClr val="00B050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1800">
              <a:solidFill>
                <a:prstClr val="white"/>
              </a:solidFill>
            </a:endParaRPr>
          </a:p>
        </p:txBody>
      </p:sp>
      <p:cxnSp>
        <p:nvCxnSpPr>
          <p:cNvPr id="33" name="直線コネクタ 32"/>
          <p:cNvCxnSpPr/>
          <p:nvPr/>
        </p:nvCxnSpPr>
        <p:spPr>
          <a:xfrm flipH="1">
            <a:off x="1979613" y="3154363"/>
            <a:ext cx="50911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直線コネクタ 39"/>
          <p:cNvCxnSpPr/>
          <p:nvPr/>
        </p:nvCxnSpPr>
        <p:spPr>
          <a:xfrm flipH="1">
            <a:off x="1979613" y="3702050"/>
            <a:ext cx="50911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サブタイトル 2"/>
          <p:cNvSpPr txBox="1">
            <a:spLocks/>
          </p:cNvSpPr>
          <p:nvPr/>
        </p:nvSpPr>
        <p:spPr>
          <a:xfrm>
            <a:off x="5148263" y="6165850"/>
            <a:ext cx="1079500" cy="358775"/>
          </a:xfrm>
          <a:prstGeom prst="rect">
            <a:avLst/>
          </a:prstGeom>
        </p:spPr>
        <p:txBody>
          <a:bodyPr>
            <a:normAutofit fontScale="6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zh-CN" altLang="en-US" b="1" dirty="0" smtClean="0">
                <a:solidFill>
                  <a:prstClr val="black"/>
                </a:solidFill>
              </a:rPr>
              <a:t>标准值</a:t>
            </a:r>
            <a:endParaRPr lang="ja-JP" altLang="en-US" b="1" dirty="0">
              <a:solidFill>
                <a:prstClr val="black"/>
              </a:solidFill>
            </a:endParaRPr>
          </a:p>
        </p:txBody>
      </p:sp>
      <p:sp>
        <p:nvSpPr>
          <p:cNvPr id="63515" name="テキスト ボックス 41"/>
          <p:cNvSpPr txBox="1">
            <a:spLocks noChangeArrowheads="1"/>
          </p:cNvSpPr>
          <p:nvPr/>
        </p:nvSpPr>
        <p:spPr bwMode="auto">
          <a:xfrm>
            <a:off x="6208713" y="6137275"/>
            <a:ext cx="1306512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1800" b="1">
                <a:solidFill>
                  <a:srgbClr val="000000"/>
                </a:solidFill>
                <a:latin typeface="Calibri" pitchFamily="34" charset="0"/>
              </a:rPr>
              <a:t>4.3</a:t>
            </a:r>
            <a:r>
              <a:rPr lang="ja-JP" altLang="en-US" sz="1800" b="1">
                <a:solidFill>
                  <a:srgbClr val="000000"/>
                </a:solidFill>
                <a:latin typeface="Calibri" pitchFamily="34" charset="0"/>
              </a:rPr>
              <a:t>　～　</a:t>
            </a:r>
            <a:r>
              <a:rPr lang="en-US" altLang="ja-JP" sz="1800" b="1">
                <a:solidFill>
                  <a:srgbClr val="000000"/>
                </a:solidFill>
                <a:latin typeface="Calibri" pitchFamily="34" charset="0"/>
              </a:rPr>
              <a:t>5.8</a:t>
            </a:r>
            <a:endParaRPr lang="ja-JP" altLang="en-US" sz="1800" b="1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63516" name="テキスト ボックス 42"/>
          <p:cNvSpPr txBox="1">
            <a:spLocks noChangeArrowheads="1"/>
          </p:cNvSpPr>
          <p:nvPr/>
        </p:nvSpPr>
        <p:spPr bwMode="auto">
          <a:xfrm>
            <a:off x="7499350" y="6137275"/>
            <a:ext cx="4159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1800" b="1">
                <a:solidFill>
                  <a:srgbClr val="000000"/>
                </a:solidFill>
                <a:latin typeface="Gungsuh"/>
                <a:ea typeface="Gungsuh"/>
                <a:cs typeface="Gungsuh"/>
              </a:rPr>
              <a:t>％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正方形/長方形 3"/>
          <p:cNvSpPr>
            <a:spLocks noChangeArrowheads="1"/>
          </p:cNvSpPr>
          <p:nvPr/>
        </p:nvSpPr>
        <p:spPr bwMode="auto">
          <a:xfrm>
            <a:off x="214313" y="44450"/>
            <a:ext cx="2000250" cy="646113"/>
          </a:xfrm>
          <a:prstGeom prst="rect">
            <a:avLst/>
          </a:prstGeom>
          <a:solidFill>
            <a:srgbClr val="00CC99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kumimoji="0" lang="en-US" altLang="ja-JP" sz="1800" b="1">
                <a:solidFill>
                  <a:srgbClr val="FFFFFF"/>
                </a:solidFill>
                <a:latin typeface="Calibri" pitchFamily="34" charset="0"/>
              </a:rPr>
              <a:t>59</a:t>
            </a:r>
            <a:r>
              <a:rPr kumimoji="0" lang="zh-CN" altLang="en-US" sz="1800" b="1">
                <a:solidFill>
                  <a:srgbClr val="FFFFFF"/>
                </a:solidFill>
                <a:latin typeface="Calibri" pitchFamily="34" charset="0"/>
              </a:rPr>
              <a:t>岁</a:t>
            </a:r>
            <a:r>
              <a:rPr kumimoji="0" lang="ja-JP" altLang="en-US" sz="1800" b="1">
                <a:solidFill>
                  <a:srgbClr val="FFFFFF"/>
                </a:solidFill>
                <a:latin typeface="Calibri" pitchFamily="34" charset="0"/>
              </a:rPr>
              <a:t>男性</a:t>
            </a:r>
            <a:endParaRPr kumimoji="0" lang="en-US" altLang="ja-JP" sz="1800" b="1">
              <a:solidFill>
                <a:srgbClr val="FFFFFF"/>
              </a:solidFill>
              <a:latin typeface="Calibri" pitchFamily="34" charset="0"/>
            </a:endParaRPr>
          </a:p>
          <a:p>
            <a:pPr eaLnBrk="0" hangingPunct="0"/>
            <a:r>
              <a:rPr kumimoji="0" lang="ja-JP" altLang="en-US" sz="1800" b="1">
                <a:solidFill>
                  <a:srgbClr val="FFFFFF"/>
                </a:solidFill>
                <a:latin typeface="Calibri" pitchFamily="34" charset="0"/>
              </a:rPr>
              <a:t>疾患名：糖尿病</a:t>
            </a:r>
            <a:endParaRPr kumimoji="0" lang="en-US" altLang="ja-JP" sz="1800" b="1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15" name="正方形/長方形 14"/>
          <p:cNvSpPr/>
          <p:nvPr/>
        </p:nvSpPr>
        <p:spPr>
          <a:xfrm>
            <a:off x="7929586" y="109815"/>
            <a:ext cx="1107996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ja-JP" alt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/>
                <a:ea typeface="ＭＳ Ｐゴシック" pitchFamily="50" charset="-128"/>
              </a:rPr>
              <a:t>症例①</a:t>
            </a:r>
          </a:p>
        </p:txBody>
      </p:sp>
      <p:pic>
        <p:nvPicPr>
          <p:cNvPr id="6861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57350" y="1758950"/>
            <a:ext cx="577215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タイトル 1"/>
          <p:cNvSpPr txBox="1">
            <a:spLocks/>
          </p:cNvSpPr>
          <p:nvPr/>
        </p:nvSpPr>
        <p:spPr>
          <a:xfrm>
            <a:off x="611188" y="215900"/>
            <a:ext cx="7772400" cy="620713"/>
          </a:xfrm>
          <a:prstGeom prst="rect">
            <a:avLst/>
          </a:prstGeom>
        </p:spPr>
        <p:txBody>
          <a:bodyPr anchor="ctr">
            <a:normAutofit fontScale="9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altLang="ja-JP" dirty="0" smtClean="0">
                <a:solidFill>
                  <a:prstClr val="black"/>
                </a:solidFill>
                <a:latin typeface="ＭＳ Ｐゴシック"/>
              </a:rPr>
              <a:t>γ</a:t>
            </a:r>
            <a:r>
              <a:rPr lang="en-US" altLang="ja-JP" dirty="0" smtClean="0">
                <a:solidFill>
                  <a:prstClr val="black"/>
                </a:solidFill>
              </a:rPr>
              <a:t>-GTP</a:t>
            </a:r>
            <a:r>
              <a:rPr lang="ja-JP" altLang="en-US" dirty="0" smtClean="0">
                <a:solidFill>
                  <a:prstClr val="black"/>
                </a:solidFill>
              </a:rPr>
              <a:t>値</a:t>
            </a:r>
            <a:endParaRPr lang="ja-JP" altLang="en-US" dirty="0">
              <a:solidFill>
                <a:prstClr val="black"/>
              </a:solidFill>
            </a:endParaRPr>
          </a:p>
        </p:txBody>
      </p:sp>
      <p:sp>
        <p:nvSpPr>
          <p:cNvPr id="68614" name="テキスト ボックス 18"/>
          <p:cNvSpPr txBox="1">
            <a:spLocks noChangeArrowheads="1"/>
          </p:cNvSpPr>
          <p:nvPr/>
        </p:nvSpPr>
        <p:spPr bwMode="auto">
          <a:xfrm>
            <a:off x="1447800" y="1139825"/>
            <a:ext cx="7048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altLang="ja-JP" sz="1800">
                <a:solidFill>
                  <a:srgbClr val="000000"/>
                </a:solidFill>
                <a:latin typeface="Gungsuh"/>
                <a:ea typeface="Gungsuh"/>
                <a:cs typeface="Gungsuh"/>
              </a:rPr>
              <a:t>U / l</a:t>
            </a:r>
            <a:endParaRPr lang="ja-JP" altLang="en-US" sz="1800">
              <a:solidFill>
                <a:srgbClr val="000000"/>
              </a:solidFill>
              <a:latin typeface="Gungsuh"/>
              <a:ea typeface="Gungsuh"/>
              <a:cs typeface="Gungsuh"/>
            </a:endParaRPr>
          </a:p>
        </p:txBody>
      </p:sp>
      <p:sp>
        <p:nvSpPr>
          <p:cNvPr id="68615" name="テキスト ボックス 19"/>
          <p:cNvSpPr txBox="1">
            <a:spLocks noChangeArrowheads="1"/>
          </p:cNvSpPr>
          <p:nvPr/>
        </p:nvSpPr>
        <p:spPr bwMode="auto">
          <a:xfrm>
            <a:off x="7431088" y="684213"/>
            <a:ext cx="14636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1800" b="1">
                <a:solidFill>
                  <a:srgbClr val="000000"/>
                </a:solidFill>
                <a:latin typeface="ＭＳ Ｐゴシック" pitchFamily="34" charset="-128"/>
              </a:rPr>
              <a:t>：</a:t>
            </a:r>
            <a:r>
              <a:rPr lang="zh-CN" altLang="en-US" sz="1800" b="1">
                <a:solidFill>
                  <a:srgbClr val="000000"/>
                </a:solidFill>
                <a:latin typeface="ＭＳ Ｐゴシック" pitchFamily="34" charset="-128"/>
              </a:rPr>
              <a:t>干细胞投入</a:t>
            </a:r>
            <a:endParaRPr lang="ja-JP" altLang="en-US" sz="1800" b="1">
              <a:solidFill>
                <a:srgbClr val="000000"/>
              </a:solidFill>
              <a:latin typeface="ＭＳ Ｐゴシック" pitchFamily="34" charset="-128"/>
            </a:endParaRPr>
          </a:p>
        </p:txBody>
      </p:sp>
      <p:sp>
        <p:nvSpPr>
          <p:cNvPr id="68616" name="サブタイトル 2"/>
          <p:cNvSpPr txBox="1">
            <a:spLocks/>
          </p:cNvSpPr>
          <p:nvPr/>
        </p:nvSpPr>
        <p:spPr bwMode="auto">
          <a:xfrm>
            <a:off x="7385050" y="4494213"/>
            <a:ext cx="1081088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Font typeface="Arial" charset="0"/>
              <a:buNone/>
            </a:pPr>
            <a:r>
              <a:rPr lang="zh-CN" altLang="en-US" sz="1800" b="1">
                <a:solidFill>
                  <a:srgbClr val="000000"/>
                </a:solidFill>
                <a:latin typeface="Calibri" pitchFamily="34" charset="0"/>
              </a:rPr>
              <a:t>标准值</a:t>
            </a:r>
            <a:endParaRPr lang="ja-JP" altLang="en-US" sz="1800" b="1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68617" name="テキスト ボックス 27"/>
          <p:cNvSpPr txBox="1">
            <a:spLocks noChangeArrowheads="1"/>
          </p:cNvSpPr>
          <p:nvPr/>
        </p:nvSpPr>
        <p:spPr bwMode="auto">
          <a:xfrm>
            <a:off x="1444625" y="1633538"/>
            <a:ext cx="534988" cy="369887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1800">
                <a:solidFill>
                  <a:srgbClr val="000000"/>
                </a:solidFill>
                <a:latin typeface="Calibri" pitchFamily="34" charset="0"/>
              </a:rPr>
              <a:t>200</a:t>
            </a:r>
            <a:endParaRPr lang="ja-JP" altLang="en-US" sz="18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68618" name="テキスト ボックス 28"/>
          <p:cNvSpPr txBox="1">
            <a:spLocks noChangeArrowheads="1"/>
          </p:cNvSpPr>
          <p:nvPr/>
        </p:nvSpPr>
        <p:spPr bwMode="auto">
          <a:xfrm>
            <a:off x="1444625" y="2514600"/>
            <a:ext cx="534988" cy="369888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1800">
                <a:solidFill>
                  <a:srgbClr val="000000"/>
                </a:solidFill>
                <a:latin typeface="Calibri" pitchFamily="34" charset="0"/>
              </a:rPr>
              <a:t>150</a:t>
            </a:r>
            <a:endParaRPr lang="ja-JP" altLang="en-US" sz="18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68619" name="テキスト ボックス 29"/>
          <p:cNvSpPr txBox="1">
            <a:spLocks noChangeArrowheads="1"/>
          </p:cNvSpPr>
          <p:nvPr/>
        </p:nvSpPr>
        <p:spPr bwMode="auto">
          <a:xfrm>
            <a:off x="1444625" y="3387725"/>
            <a:ext cx="534988" cy="368300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1800">
                <a:solidFill>
                  <a:srgbClr val="000000"/>
                </a:solidFill>
                <a:latin typeface="Calibri" pitchFamily="34" charset="0"/>
              </a:rPr>
              <a:t>100</a:t>
            </a:r>
            <a:endParaRPr lang="ja-JP" altLang="en-US" sz="18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68620" name="テキスト ボックス 30"/>
          <p:cNvSpPr txBox="1">
            <a:spLocks noChangeArrowheads="1"/>
          </p:cNvSpPr>
          <p:nvPr/>
        </p:nvSpPr>
        <p:spPr bwMode="auto">
          <a:xfrm>
            <a:off x="1560513" y="4257675"/>
            <a:ext cx="419100" cy="369888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1800">
                <a:solidFill>
                  <a:srgbClr val="000000"/>
                </a:solidFill>
                <a:latin typeface="Calibri" pitchFamily="34" charset="0"/>
              </a:rPr>
              <a:t>50</a:t>
            </a:r>
            <a:endParaRPr lang="ja-JP" altLang="en-US" sz="18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32" name="正方形/長方形 31"/>
          <p:cNvSpPr/>
          <p:nvPr/>
        </p:nvSpPr>
        <p:spPr>
          <a:xfrm>
            <a:off x="1889125" y="5229225"/>
            <a:ext cx="161925" cy="144463"/>
          </a:xfrm>
          <a:prstGeom prst="rect">
            <a:avLst/>
          </a:prstGeom>
          <a:solidFill>
            <a:srgbClr val="CC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1800">
              <a:solidFill>
                <a:prstClr val="white"/>
              </a:solidFill>
            </a:endParaRPr>
          </a:p>
        </p:txBody>
      </p:sp>
      <p:sp>
        <p:nvSpPr>
          <p:cNvPr id="68622" name="テキスト ボックス 32"/>
          <p:cNvSpPr txBox="1">
            <a:spLocks noChangeArrowheads="1"/>
          </p:cNvSpPr>
          <p:nvPr/>
        </p:nvSpPr>
        <p:spPr bwMode="auto">
          <a:xfrm>
            <a:off x="1677988" y="5141913"/>
            <a:ext cx="301625" cy="369887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1800">
                <a:solidFill>
                  <a:srgbClr val="000000"/>
                </a:solidFill>
                <a:latin typeface="Calibri" pitchFamily="34" charset="0"/>
              </a:rPr>
              <a:t>0</a:t>
            </a:r>
            <a:endParaRPr lang="ja-JP" altLang="en-US" sz="1800">
              <a:solidFill>
                <a:srgbClr val="000000"/>
              </a:solidFill>
              <a:latin typeface="Calibri" pitchFamily="34" charset="0"/>
            </a:endParaRPr>
          </a:p>
        </p:txBody>
      </p:sp>
      <p:cxnSp>
        <p:nvCxnSpPr>
          <p:cNvPr id="34" name="直線矢印コネクタ 33"/>
          <p:cNvCxnSpPr/>
          <p:nvPr/>
        </p:nvCxnSpPr>
        <p:spPr>
          <a:xfrm>
            <a:off x="5629275" y="1481138"/>
            <a:ext cx="0" cy="269875"/>
          </a:xfrm>
          <a:prstGeom prst="straightConnector1">
            <a:avLst/>
          </a:prstGeom>
          <a:ln w="38100"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線矢印コネクタ 34"/>
          <p:cNvCxnSpPr/>
          <p:nvPr/>
        </p:nvCxnSpPr>
        <p:spPr>
          <a:xfrm>
            <a:off x="5692775" y="1477963"/>
            <a:ext cx="0" cy="269875"/>
          </a:xfrm>
          <a:prstGeom prst="straightConnector1">
            <a:avLst/>
          </a:prstGeom>
          <a:ln w="38100"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直線矢印コネクタ 35"/>
          <p:cNvCxnSpPr/>
          <p:nvPr/>
        </p:nvCxnSpPr>
        <p:spPr>
          <a:xfrm>
            <a:off x="6065838" y="1479550"/>
            <a:ext cx="0" cy="269875"/>
          </a:xfrm>
          <a:prstGeom prst="straightConnector1">
            <a:avLst/>
          </a:prstGeom>
          <a:ln w="38100"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直線矢印コネクタ 36"/>
          <p:cNvCxnSpPr/>
          <p:nvPr/>
        </p:nvCxnSpPr>
        <p:spPr>
          <a:xfrm>
            <a:off x="6213475" y="1482725"/>
            <a:ext cx="0" cy="269875"/>
          </a:xfrm>
          <a:prstGeom prst="straightConnector1">
            <a:avLst/>
          </a:prstGeom>
          <a:ln w="38100"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直線矢印コネクタ 37"/>
          <p:cNvCxnSpPr/>
          <p:nvPr/>
        </p:nvCxnSpPr>
        <p:spPr>
          <a:xfrm>
            <a:off x="6457950" y="1484313"/>
            <a:ext cx="0" cy="271462"/>
          </a:xfrm>
          <a:prstGeom prst="straightConnector1">
            <a:avLst/>
          </a:prstGeom>
          <a:ln w="38100"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直線矢印コネクタ 38"/>
          <p:cNvCxnSpPr/>
          <p:nvPr/>
        </p:nvCxnSpPr>
        <p:spPr>
          <a:xfrm>
            <a:off x="7385050" y="777875"/>
            <a:ext cx="0" cy="271463"/>
          </a:xfrm>
          <a:prstGeom prst="straightConnector1">
            <a:avLst/>
          </a:prstGeom>
          <a:ln w="38100"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直線コネクタ 39"/>
          <p:cNvCxnSpPr/>
          <p:nvPr/>
        </p:nvCxnSpPr>
        <p:spPr>
          <a:xfrm flipH="1">
            <a:off x="2108200" y="3848100"/>
            <a:ext cx="509111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正方形/長方形 40"/>
          <p:cNvSpPr/>
          <p:nvPr/>
        </p:nvSpPr>
        <p:spPr>
          <a:xfrm>
            <a:off x="2106613" y="3843338"/>
            <a:ext cx="5091112" cy="1485900"/>
          </a:xfrm>
          <a:prstGeom prst="rect">
            <a:avLst/>
          </a:prstGeom>
          <a:solidFill>
            <a:srgbClr val="00B050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1800">
              <a:solidFill>
                <a:prstClr val="white"/>
              </a:solidFill>
            </a:endParaRPr>
          </a:p>
        </p:txBody>
      </p:sp>
      <p:sp>
        <p:nvSpPr>
          <p:cNvPr id="42" name="サブタイトル 2"/>
          <p:cNvSpPr txBox="1">
            <a:spLocks/>
          </p:cNvSpPr>
          <p:nvPr/>
        </p:nvSpPr>
        <p:spPr>
          <a:xfrm>
            <a:off x="5292725" y="6237288"/>
            <a:ext cx="1079500" cy="360362"/>
          </a:xfrm>
          <a:prstGeom prst="rect">
            <a:avLst/>
          </a:prstGeom>
        </p:spPr>
        <p:txBody>
          <a:bodyPr>
            <a:normAutofit fontScale="7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zh-CN" altLang="en-US" b="1" dirty="0" smtClean="0">
                <a:solidFill>
                  <a:prstClr val="black"/>
                </a:solidFill>
              </a:rPr>
              <a:t>标准值</a:t>
            </a:r>
            <a:endParaRPr lang="ja-JP" altLang="en-US" b="1" dirty="0">
              <a:solidFill>
                <a:prstClr val="black"/>
              </a:solidFill>
            </a:endParaRPr>
          </a:p>
        </p:txBody>
      </p:sp>
      <p:sp>
        <p:nvSpPr>
          <p:cNvPr id="68632" name="テキスト ボックス 42"/>
          <p:cNvSpPr txBox="1">
            <a:spLocks noChangeArrowheads="1"/>
          </p:cNvSpPr>
          <p:nvPr/>
        </p:nvSpPr>
        <p:spPr bwMode="auto">
          <a:xfrm>
            <a:off x="6353175" y="6196013"/>
            <a:ext cx="4191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1800" b="1">
                <a:solidFill>
                  <a:srgbClr val="000000"/>
                </a:solidFill>
                <a:latin typeface="Calibri" pitchFamily="34" charset="0"/>
              </a:rPr>
              <a:t>85</a:t>
            </a:r>
            <a:endParaRPr lang="ja-JP" altLang="en-US" sz="1800" b="1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68633" name="テキスト ボックス 43"/>
          <p:cNvSpPr txBox="1">
            <a:spLocks noChangeArrowheads="1"/>
          </p:cNvSpPr>
          <p:nvPr/>
        </p:nvSpPr>
        <p:spPr bwMode="auto">
          <a:xfrm>
            <a:off x="6804025" y="6181725"/>
            <a:ext cx="1244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1800" b="1">
                <a:solidFill>
                  <a:srgbClr val="000000"/>
                </a:solidFill>
                <a:latin typeface="Gungsuh"/>
                <a:ea typeface="Gungsuh"/>
                <a:cs typeface="Gungsuh"/>
              </a:rPr>
              <a:t>U / l </a:t>
            </a:r>
            <a:r>
              <a:rPr lang="ja-JP" altLang="en-US" sz="1800" b="1">
                <a:solidFill>
                  <a:srgbClr val="000000"/>
                </a:solidFill>
                <a:latin typeface="ＭＳ Ｐゴシック" pitchFamily="34" charset="-128"/>
              </a:rPr>
              <a:t>以下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54" name="正方形/長方形 3"/>
          <p:cNvSpPr>
            <a:spLocks noChangeArrowheads="1"/>
          </p:cNvSpPr>
          <p:nvPr/>
        </p:nvSpPr>
        <p:spPr bwMode="auto">
          <a:xfrm>
            <a:off x="214313" y="44450"/>
            <a:ext cx="2000250" cy="646113"/>
          </a:xfrm>
          <a:prstGeom prst="rect">
            <a:avLst/>
          </a:prstGeom>
          <a:solidFill>
            <a:srgbClr val="00CC99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kumimoji="0" lang="en-US" altLang="ja-JP" sz="1800" b="1">
                <a:solidFill>
                  <a:srgbClr val="FFFFFF"/>
                </a:solidFill>
                <a:latin typeface="Calibri" pitchFamily="34" charset="0"/>
              </a:rPr>
              <a:t>66</a:t>
            </a:r>
            <a:r>
              <a:rPr kumimoji="0" lang="zh-CN" altLang="en-US" sz="1800" b="1">
                <a:solidFill>
                  <a:srgbClr val="FFFFFF"/>
                </a:solidFill>
                <a:latin typeface="Calibri" pitchFamily="34" charset="0"/>
              </a:rPr>
              <a:t>岁男性</a:t>
            </a:r>
            <a:endParaRPr kumimoji="0" lang="en-US" altLang="ja-JP" sz="1800" b="1">
              <a:solidFill>
                <a:srgbClr val="FFFFFF"/>
              </a:solidFill>
              <a:latin typeface="Calibri" pitchFamily="34" charset="0"/>
            </a:endParaRPr>
          </a:p>
          <a:p>
            <a:pPr eaLnBrk="0" hangingPunct="0"/>
            <a:r>
              <a:rPr kumimoji="0" lang="zh-CN" altLang="en-US" sz="1800" b="1">
                <a:solidFill>
                  <a:srgbClr val="FFFFFF"/>
                </a:solidFill>
                <a:latin typeface="Calibri" pitchFamily="34" charset="0"/>
              </a:rPr>
              <a:t>疾病名</a:t>
            </a:r>
            <a:r>
              <a:rPr kumimoji="0" lang="ja-JP" altLang="en-US" sz="1800" b="1">
                <a:solidFill>
                  <a:srgbClr val="FFFFFF"/>
                </a:solidFill>
                <a:latin typeface="Calibri" pitchFamily="34" charset="0"/>
              </a:rPr>
              <a:t>：</a:t>
            </a:r>
            <a:r>
              <a:rPr kumimoji="0" lang="zh-CN" altLang="en-US" sz="1800" b="1">
                <a:solidFill>
                  <a:srgbClr val="FFFFFF"/>
                </a:solidFill>
                <a:latin typeface="Calibri" pitchFamily="34" charset="0"/>
              </a:rPr>
              <a:t>糖尿病</a:t>
            </a:r>
            <a:endParaRPr kumimoji="0" lang="en-US" altLang="ja-JP" sz="1800" b="1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7929586" y="109815"/>
            <a:ext cx="1107996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ja-JP" alt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/>
                <a:ea typeface="ＭＳ Ｐゴシック" pitchFamily="50" charset="-128"/>
              </a:rPr>
              <a:t>症例②</a:t>
            </a:r>
          </a:p>
        </p:txBody>
      </p:sp>
      <p:sp>
        <p:nvSpPr>
          <p:cNvPr id="24" name="タイトル 1"/>
          <p:cNvSpPr txBox="1">
            <a:spLocks/>
          </p:cNvSpPr>
          <p:nvPr/>
        </p:nvSpPr>
        <p:spPr>
          <a:xfrm>
            <a:off x="468313" y="215900"/>
            <a:ext cx="7772400" cy="620713"/>
          </a:xfrm>
          <a:prstGeom prst="rect">
            <a:avLst/>
          </a:prstGeom>
        </p:spPr>
        <p:txBody>
          <a:bodyPr anchor="ctr">
            <a:normAutofit fontScale="9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zh-CN" altLang="en-US" dirty="0" smtClean="0">
                <a:solidFill>
                  <a:prstClr val="black"/>
                </a:solidFill>
              </a:rPr>
              <a:t>血糖值</a:t>
            </a:r>
            <a:endParaRPr lang="ja-JP" altLang="en-US" dirty="0">
              <a:solidFill>
                <a:prstClr val="black"/>
              </a:solidFill>
            </a:endParaRPr>
          </a:p>
        </p:txBody>
      </p:sp>
      <p:sp>
        <p:nvSpPr>
          <p:cNvPr id="25" name="サブタイトル 2"/>
          <p:cNvSpPr txBox="1">
            <a:spLocks/>
          </p:cNvSpPr>
          <p:nvPr/>
        </p:nvSpPr>
        <p:spPr>
          <a:xfrm>
            <a:off x="5148263" y="6237288"/>
            <a:ext cx="1079500" cy="360362"/>
          </a:xfrm>
          <a:prstGeom prst="rect">
            <a:avLst/>
          </a:prstGeom>
        </p:spPr>
        <p:txBody>
          <a:bodyPr>
            <a:normAutofit fontScale="7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zh-CN" altLang="en-US" b="1" dirty="0" smtClean="0">
                <a:solidFill>
                  <a:prstClr val="black"/>
                </a:solidFill>
              </a:rPr>
              <a:t>标准值</a:t>
            </a:r>
            <a:endParaRPr lang="ja-JP" altLang="en-US" b="1" dirty="0">
              <a:solidFill>
                <a:prstClr val="black"/>
              </a:solidFill>
            </a:endParaRPr>
          </a:p>
        </p:txBody>
      </p:sp>
      <p:sp>
        <p:nvSpPr>
          <p:cNvPr id="65558" name="テキスト ボックス 25"/>
          <p:cNvSpPr txBox="1">
            <a:spLocks noChangeArrowheads="1"/>
          </p:cNvSpPr>
          <p:nvPr/>
        </p:nvSpPr>
        <p:spPr bwMode="auto">
          <a:xfrm>
            <a:off x="6208713" y="6208713"/>
            <a:ext cx="13081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1800" b="1">
                <a:solidFill>
                  <a:srgbClr val="000000"/>
                </a:solidFill>
                <a:latin typeface="Calibri" pitchFamily="34" charset="0"/>
              </a:rPr>
              <a:t>70</a:t>
            </a:r>
            <a:r>
              <a:rPr lang="ja-JP" altLang="en-US" sz="1800" b="1">
                <a:solidFill>
                  <a:srgbClr val="000000"/>
                </a:solidFill>
                <a:latin typeface="Calibri" pitchFamily="34" charset="0"/>
              </a:rPr>
              <a:t>　～　</a:t>
            </a:r>
            <a:r>
              <a:rPr lang="en-US" altLang="ja-JP" sz="1800" b="1">
                <a:solidFill>
                  <a:srgbClr val="000000"/>
                </a:solidFill>
                <a:latin typeface="Calibri" pitchFamily="34" charset="0"/>
              </a:rPr>
              <a:t>109</a:t>
            </a:r>
            <a:endParaRPr lang="ja-JP" altLang="en-US" sz="1800" b="1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65559" name="テキスト ボックス 26"/>
          <p:cNvSpPr txBox="1">
            <a:spLocks noChangeArrowheads="1"/>
          </p:cNvSpPr>
          <p:nvPr/>
        </p:nvSpPr>
        <p:spPr bwMode="auto">
          <a:xfrm>
            <a:off x="7499350" y="6208713"/>
            <a:ext cx="10382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1800" b="1">
                <a:solidFill>
                  <a:srgbClr val="000000"/>
                </a:solidFill>
                <a:latin typeface="Gungsuh"/>
                <a:ea typeface="Gungsuh"/>
                <a:cs typeface="Gungsuh"/>
              </a:rPr>
              <a:t>mg</a:t>
            </a:r>
            <a:r>
              <a:rPr lang="ja-JP" altLang="en-US" sz="1800" b="1">
                <a:solidFill>
                  <a:srgbClr val="000000"/>
                </a:solidFill>
                <a:latin typeface="Gungsuh"/>
                <a:ea typeface="Gungsuh"/>
                <a:cs typeface="Gungsuh"/>
              </a:rPr>
              <a:t> </a:t>
            </a:r>
            <a:r>
              <a:rPr lang="en-US" altLang="ja-JP" sz="1800" b="1">
                <a:solidFill>
                  <a:srgbClr val="000000"/>
                </a:solidFill>
                <a:latin typeface="Gungsuh"/>
                <a:ea typeface="Gungsuh"/>
                <a:cs typeface="Gungsuh"/>
              </a:rPr>
              <a:t>/ dl</a:t>
            </a:r>
            <a:endParaRPr lang="ja-JP" altLang="en-US" sz="1800" b="1">
              <a:solidFill>
                <a:srgbClr val="000000"/>
              </a:solidFill>
              <a:latin typeface="Gungsuh"/>
              <a:ea typeface="Gungsuh"/>
              <a:cs typeface="Gungsuh"/>
            </a:endParaRPr>
          </a:p>
        </p:txBody>
      </p:sp>
      <p:sp>
        <p:nvSpPr>
          <p:cNvPr id="65560" name="テキスト ボックス 27"/>
          <p:cNvSpPr txBox="1">
            <a:spLocks noChangeArrowheads="1"/>
          </p:cNvSpPr>
          <p:nvPr/>
        </p:nvSpPr>
        <p:spPr bwMode="auto">
          <a:xfrm>
            <a:off x="971550" y="1139825"/>
            <a:ext cx="10382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1800">
                <a:solidFill>
                  <a:srgbClr val="000000"/>
                </a:solidFill>
                <a:latin typeface="Gungsuh"/>
                <a:ea typeface="Gungsuh"/>
                <a:cs typeface="Gungsuh"/>
              </a:rPr>
              <a:t>mg</a:t>
            </a:r>
            <a:r>
              <a:rPr lang="ja-JP" altLang="en-US" sz="1800">
                <a:solidFill>
                  <a:srgbClr val="000000"/>
                </a:solidFill>
                <a:latin typeface="Gungsuh"/>
                <a:ea typeface="Gungsuh"/>
                <a:cs typeface="Gungsuh"/>
              </a:rPr>
              <a:t> </a:t>
            </a:r>
            <a:r>
              <a:rPr lang="en-US" altLang="ja-JP" sz="1800">
                <a:solidFill>
                  <a:srgbClr val="000000"/>
                </a:solidFill>
                <a:latin typeface="Gungsuh"/>
                <a:ea typeface="Gungsuh"/>
                <a:cs typeface="Gungsuh"/>
              </a:rPr>
              <a:t>/ dl</a:t>
            </a:r>
            <a:endParaRPr lang="ja-JP" altLang="en-US" sz="1800">
              <a:solidFill>
                <a:srgbClr val="000000"/>
              </a:solidFill>
              <a:latin typeface="Gungsuh"/>
              <a:ea typeface="Gungsuh"/>
              <a:cs typeface="Gungsuh"/>
            </a:endParaRPr>
          </a:p>
        </p:txBody>
      </p:sp>
      <p:sp>
        <p:nvSpPr>
          <p:cNvPr id="65561" name="テキスト ボックス 28"/>
          <p:cNvSpPr txBox="1">
            <a:spLocks noChangeArrowheads="1"/>
          </p:cNvSpPr>
          <p:nvPr/>
        </p:nvSpPr>
        <p:spPr bwMode="auto">
          <a:xfrm>
            <a:off x="7286625" y="684213"/>
            <a:ext cx="14636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1800" b="1">
                <a:solidFill>
                  <a:srgbClr val="000000"/>
                </a:solidFill>
                <a:latin typeface="ＭＳ Ｐゴシック" pitchFamily="34" charset="-128"/>
              </a:rPr>
              <a:t>：</a:t>
            </a:r>
            <a:r>
              <a:rPr lang="zh-CN" altLang="en-US" sz="1800" b="1">
                <a:solidFill>
                  <a:srgbClr val="000000"/>
                </a:solidFill>
                <a:latin typeface="ＭＳ Ｐゴシック" pitchFamily="34" charset="-128"/>
              </a:rPr>
              <a:t>干细胞投入</a:t>
            </a:r>
            <a:endParaRPr lang="ja-JP" altLang="en-US" sz="1800" b="1">
              <a:solidFill>
                <a:srgbClr val="000000"/>
              </a:solidFill>
              <a:latin typeface="ＭＳ Ｐゴシック" pitchFamily="34" charset="-128"/>
            </a:endParaRPr>
          </a:p>
        </p:txBody>
      </p:sp>
      <p:cxnSp>
        <p:nvCxnSpPr>
          <p:cNvPr id="30" name="直線コネクタ 29"/>
          <p:cNvCxnSpPr/>
          <p:nvPr/>
        </p:nvCxnSpPr>
        <p:spPr>
          <a:xfrm flipH="1">
            <a:off x="1743075" y="3536950"/>
            <a:ext cx="550227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正方形/長方形 30"/>
          <p:cNvSpPr/>
          <p:nvPr/>
        </p:nvSpPr>
        <p:spPr>
          <a:xfrm>
            <a:off x="1743075" y="3551238"/>
            <a:ext cx="5502275" cy="720725"/>
          </a:xfrm>
          <a:prstGeom prst="rect">
            <a:avLst/>
          </a:prstGeom>
          <a:solidFill>
            <a:srgbClr val="00B050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1800">
              <a:solidFill>
                <a:prstClr val="white"/>
              </a:solidFill>
            </a:endParaRPr>
          </a:p>
        </p:txBody>
      </p:sp>
      <p:sp>
        <p:nvSpPr>
          <p:cNvPr id="65564" name="サブタイトル 2"/>
          <p:cNvSpPr txBox="1">
            <a:spLocks/>
          </p:cNvSpPr>
          <p:nvPr/>
        </p:nvSpPr>
        <p:spPr bwMode="auto">
          <a:xfrm>
            <a:off x="7380288" y="3716338"/>
            <a:ext cx="1079500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Font typeface="Arial" charset="0"/>
              <a:buNone/>
            </a:pPr>
            <a:r>
              <a:rPr lang="zh-CN" altLang="en-US" sz="1800" b="1">
                <a:solidFill>
                  <a:srgbClr val="000000"/>
                </a:solidFill>
                <a:latin typeface="Calibri" pitchFamily="34" charset="0"/>
              </a:rPr>
              <a:t>标准值</a:t>
            </a:r>
            <a:endParaRPr lang="ja-JP" altLang="en-US" sz="1800" b="1">
              <a:solidFill>
                <a:srgbClr val="000000"/>
              </a:solidFill>
              <a:latin typeface="Calibri" pitchFamily="34" charset="0"/>
            </a:endParaRPr>
          </a:p>
        </p:txBody>
      </p:sp>
      <p:cxnSp>
        <p:nvCxnSpPr>
          <p:cNvPr id="33" name="直線矢印コネクタ 32"/>
          <p:cNvCxnSpPr/>
          <p:nvPr/>
        </p:nvCxnSpPr>
        <p:spPr>
          <a:xfrm>
            <a:off x="3167063" y="1358900"/>
            <a:ext cx="0" cy="269875"/>
          </a:xfrm>
          <a:prstGeom prst="straightConnector1">
            <a:avLst/>
          </a:prstGeom>
          <a:ln w="38100"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直線矢印コネクタ 33"/>
          <p:cNvCxnSpPr/>
          <p:nvPr/>
        </p:nvCxnSpPr>
        <p:spPr>
          <a:xfrm>
            <a:off x="7240588" y="777875"/>
            <a:ext cx="0" cy="271463"/>
          </a:xfrm>
          <a:prstGeom prst="straightConnector1">
            <a:avLst/>
          </a:prstGeom>
          <a:ln w="38100"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線コネクタ 34"/>
          <p:cNvCxnSpPr/>
          <p:nvPr/>
        </p:nvCxnSpPr>
        <p:spPr>
          <a:xfrm flipH="1">
            <a:off x="1743075" y="4278313"/>
            <a:ext cx="550227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5552" name="グラフ 35"/>
          <p:cNvGraphicFramePr>
            <a:graphicFrameLocks/>
          </p:cNvGraphicFramePr>
          <p:nvPr/>
        </p:nvGraphicFramePr>
        <p:xfrm>
          <a:off x="1301750" y="1577975"/>
          <a:ext cx="6248400" cy="4422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557" r:id="rId5" imgW="6255038" imgH="4419983" progId="Excel.Sheet.8">
                  <p:embed/>
                </p:oleObj>
              </mc:Choice>
              <mc:Fallback>
                <p:oleObj r:id="rId5" imgW="6255038" imgH="4419983" progId="Excel.Sheet.8">
                  <p:embed/>
                  <p:pic>
                    <p:nvPicPr>
                      <p:cNvPr id="0" name="グラフ 35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01750" y="1577975"/>
                        <a:ext cx="6248400" cy="4422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5568" name="テキスト ボックス 36"/>
          <p:cNvSpPr txBox="1">
            <a:spLocks noChangeArrowheads="1"/>
          </p:cNvSpPr>
          <p:nvPr/>
        </p:nvSpPr>
        <p:spPr bwMode="auto">
          <a:xfrm>
            <a:off x="1116013" y="1600200"/>
            <a:ext cx="534987" cy="369888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1800">
                <a:solidFill>
                  <a:srgbClr val="000000"/>
                </a:solidFill>
                <a:latin typeface="Calibri" pitchFamily="34" charset="0"/>
              </a:rPr>
              <a:t>200</a:t>
            </a:r>
            <a:endParaRPr lang="ja-JP" altLang="en-US" sz="18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65569" name="テキスト ボックス 37"/>
          <p:cNvSpPr txBox="1">
            <a:spLocks noChangeArrowheads="1"/>
          </p:cNvSpPr>
          <p:nvPr/>
        </p:nvSpPr>
        <p:spPr bwMode="auto">
          <a:xfrm>
            <a:off x="1116013" y="2549525"/>
            <a:ext cx="534987" cy="369888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1800">
                <a:solidFill>
                  <a:srgbClr val="000000"/>
                </a:solidFill>
                <a:latin typeface="Calibri" pitchFamily="34" charset="0"/>
              </a:rPr>
              <a:t>150</a:t>
            </a:r>
            <a:endParaRPr lang="ja-JP" altLang="en-US" sz="18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65570" name="テキスト ボックス 38"/>
          <p:cNvSpPr txBox="1">
            <a:spLocks noChangeArrowheads="1"/>
          </p:cNvSpPr>
          <p:nvPr/>
        </p:nvSpPr>
        <p:spPr bwMode="auto">
          <a:xfrm>
            <a:off x="1116013" y="3508375"/>
            <a:ext cx="534987" cy="369888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1800">
                <a:solidFill>
                  <a:srgbClr val="000000"/>
                </a:solidFill>
                <a:latin typeface="Calibri" pitchFamily="34" charset="0"/>
              </a:rPr>
              <a:t>100</a:t>
            </a:r>
            <a:endParaRPr lang="ja-JP" altLang="en-US" sz="18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65571" name="テキスト ボックス 39"/>
          <p:cNvSpPr txBox="1">
            <a:spLocks noChangeArrowheads="1"/>
          </p:cNvSpPr>
          <p:nvPr/>
        </p:nvSpPr>
        <p:spPr bwMode="auto">
          <a:xfrm>
            <a:off x="1231900" y="4465638"/>
            <a:ext cx="419100" cy="369887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1800">
                <a:solidFill>
                  <a:srgbClr val="000000"/>
                </a:solidFill>
                <a:latin typeface="Calibri" pitchFamily="34" charset="0"/>
              </a:rPr>
              <a:t>50</a:t>
            </a:r>
            <a:endParaRPr lang="ja-JP" altLang="en-US" sz="18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65572" name="テキスト ボックス 40"/>
          <p:cNvSpPr txBox="1">
            <a:spLocks noChangeArrowheads="1"/>
          </p:cNvSpPr>
          <p:nvPr/>
        </p:nvSpPr>
        <p:spPr bwMode="auto">
          <a:xfrm>
            <a:off x="1274763" y="5373688"/>
            <a:ext cx="376237" cy="368300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ja-JP" sz="1800">
                <a:solidFill>
                  <a:srgbClr val="000000"/>
                </a:solidFill>
                <a:latin typeface="Calibri" pitchFamily="34" charset="0"/>
              </a:rPr>
              <a:t>0</a:t>
            </a:r>
            <a:endParaRPr lang="ja-JP" altLang="en-US" sz="1800">
              <a:solidFill>
                <a:srgbClr val="000000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78" name="正方形/長方形 3"/>
          <p:cNvSpPr>
            <a:spLocks noChangeArrowheads="1"/>
          </p:cNvSpPr>
          <p:nvPr/>
        </p:nvSpPr>
        <p:spPr bwMode="auto">
          <a:xfrm>
            <a:off x="214313" y="44450"/>
            <a:ext cx="2000250" cy="646113"/>
          </a:xfrm>
          <a:prstGeom prst="rect">
            <a:avLst/>
          </a:prstGeom>
          <a:solidFill>
            <a:srgbClr val="00CC99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kumimoji="0" lang="en-US" altLang="ja-JP" sz="1800" b="1">
                <a:solidFill>
                  <a:srgbClr val="FFFFFF"/>
                </a:solidFill>
                <a:latin typeface="Calibri" pitchFamily="34" charset="0"/>
              </a:rPr>
              <a:t>66</a:t>
            </a:r>
            <a:r>
              <a:rPr kumimoji="0" lang="zh-CN" altLang="en-US" sz="1800" b="1">
                <a:solidFill>
                  <a:srgbClr val="FFFFFF"/>
                </a:solidFill>
                <a:latin typeface="Calibri" pitchFamily="34" charset="0"/>
              </a:rPr>
              <a:t>岁男性</a:t>
            </a:r>
            <a:endParaRPr kumimoji="0" lang="en-US" altLang="ja-JP" sz="1800" b="1">
              <a:solidFill>
                <a:srgbClr val="FFFFFF"/>
              </a:solidFill>
              <a:latin typeface="Calibri" pitchFamily="34" charset="0"/>
            </a:endParaRPr>
          </a:p>
          <a:p>
            <a:pPr eaLnBrk="0" hangingPunct="0"/>
            <a:r>
              <a:rPr kumimoji="0" lang="zh-CN" altLang="en-US" sz="1800" b="1">
                <a:solidFill>
                  <a:srgbClr val="FFFFFF"/>
                </a:solidFill>
                <a:latin typeface="Calibri" pitchFamily="34" charset="0"/>
              </a:rPr>
              <a:t>疾病名</a:t>
            </a:r>
            <a:r>
              <a:rPr kumimoji="0" lang="ja-JP" altLang="en-US" sz="1800" b="1">
                <a:solidFill>
                  <a:srgbClr val="FFFFFF"/>
                </a:solidFill>
                <a:latin typeface="Calibri" pitchFamily="34" charset="0"/>
              </a:rPr>
              <a:t>：</a:t>
            </a:r>
            <a:r>
              <a:rPr kumimoji="0" lang="zh-CN" altLang="en-US" sz="1800" b="1">
                <a:solidFill>
                  <a:srgbClr val="FFFFFF"/>
                </a:solidFill>
                <a:latin typeface="Calibri" pitchFamily="34" charset="0"/>
              </a:rPr>
              <a:t>糖尿病</a:t>
            </a:r>
            <a:endParaRPr kumimoji="0" lang="en-US" altLang="ja-JP" sz="1800" b="1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7929586" y="109815"/>
            <a:ext cx="1107996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ja-JP" alt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/>
                <a:ea typeface="ＭＳ Ｐゴシック" pitchFamily="50" charset="-128"/>
              </a:rPr>
              <a:t>症例②</a:t>
            </a:r>
          </a:p>
        </p:txBody>
      </p:sp>
      <p:sp>
        <p:nvSpPr>
          <p:cNvPr id="6" name="タイトル 1"/>
          <p:cNvSpPr txBox="1">
            <a:spLocks/>
          </p:cNvSpPr>
          <p:nvPr/>
        </p:nvSpPr>
        <p:spPr>
          <a:xfrm>
            <a:off x="539750" y="215900"/>
            <a:ext cx="7772400" cy="620713"/>
          </a:xfrm>
          <a:prstGeom prst="rect">
            <a:avLst/>
          </a:prstGeom>
        </p:spPr>
        <p:txBody>
          <a:bodyPr anchor="ctr">
            <a:normAutofit fontScale="90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fontAlgn="auto">
              <a:spcAft>
                <a:spcPts val="0"/>
              </a:spcAft>
              <a:defRPr/>
            </a:pPr>
            <a:r>
              <a:rPr lang="en-US" altLang="ja-JP" sz="2800" dirty="0" smtClean="0">
                <a:solidFill>
                  <a:prstClr val="black"/>
                </a:solidFill>
                <a:latin typeface="Times New Roman" pitchFamily="18" charset="0"/>
                <a:cs typeface="+mn-cs"/>
              </a:rPr>
              <a:t>                             </a:t>
            </a:r>
            <a:r>
              <a:rPr lang="en-US" altLang="ja-JP" sz="4100" dirty="0" smtClean="0">
                <a:solidFill>
                  <a:prstClr val="black"/>
                </a:solidFill>
                <a:latin typeface="Times New Roman" pitchFamily="18" charset="0"/>
                <a:cs typeface="+mn-cs"/>
              </a:rPr>
              <a:t>A1c</a:t>
            </a:r>
            <a:r>
              <a:rPr lang="ja-JP" altLang="en-US" sz="4100" dirty="0" smtClean="0">
                <a:solidFill>
                  <a:prstClr val="black"/>
                </a:solidFill>
                <a:latin typeface="Times New Roman" pitchFamily="18" charset="0"/>
                <a:cs typeface="+mn-cs"/>
              </a:rPr>
              <a:t>値</a:t>
            </a:r>
            <a:r>
              <a:rPr lang="zh-CN" altLang="en-US" sz="2200" dirty="0" smtClean="0">
                <a:solidFill>
                  <a:prstClr val="black"/>
                </a:solidFill>
                <a:latin typeface="Times New Roman" pitchFamily="18" charset="0"/>
                <a:ea typeface="ＭＳ Ｐゴシック" pitchFamily="34" charset="-128"/>
                <a:cs typeface="+mn-cs"/>
              </a:rPr>
              <a:t>（糖化血红蛋白值）</a:t>
            </a:r>
            <a:endParaRPr lang="ja-JP" altLang="en-US" sz="2200" dirty="0">
              <a:solidFill>
                <a:prstClr val="black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66581" name="テキスト ボックス 6"/>
          <p:cNvSpPr txBox="1">
            <a:spLocks noChangeArrowheads="1"/>
          </p:cNvSpPr>
          <p:nvPr/>
        </p:nvSpPr>
        <p:spPr bwMode="auto">
          <a:xfrm>
            <a:off x="7358063" y="684213"/>
            <a:ext cx="14636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1800" b="1">
                <a:solidFill>
                  <a:srgbClr val="000000"/>
                </a:solidFill>
                <a:latin typeface="ＭＳ Ｐゴシック" pitchFamily="34" charset="-128"/>
              </a:rPr>
              <a:t>：</a:t>
            </a:r>
            <a:r>
              <a:rPr lang="zh-CN" altLang="en-US" sz="1800" b="1">
                <a:solidFill>
                  <a:srgbClr val="000000"/>
                </a:solidFill>
                <a:latin typeface="ＭＳ Ｐゴシック" pitchFamily="34" charset="-128"/>
              </a:rPr>
              <a:t>干细胞投入</a:t>
            </a:r>
            <a:endParaRPr lang="ja-JP" altLang="en-US" sz="1800" b="1">
              <a:solidFill>
                <a:srgbClr val="000000"/>
              </a:solidFill>
              <a:latin typeface="ＭＳ Ｐゴシック" pitchFamily="34" charset="-128"/>
            </a:endParaRPr>
          </a:p>
        </p:txBody>
      </p:sp>
      <p:cxnSp>
        <p:nvCxnSpPr>
          <p:cNvPr id="8" name="直線コネクタ 7"/>
          <p:cNvCxnSpPr/>
          <p:nvPr/>
        </p:nvCxnSpPr>
        <p:spPr>
          <a:xfrm flipH="1">
            <a:off x="1835150" y="3384550"/>
            <a:ext cx="552291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正方形/長方形 8"/>
          <p:cNvSpPr/>
          <p:nvPr/>
        </p:nvSpPr>
        <p:spPr>
          <a:xfrm>
            <a:off x="1835150" y="3384550"/>
            <a:ext cx="5522913" cy="576263"/>
          </a:xfrm>
          <a:prstGeom prst="rect">
            <a:avLst/>
          </a:prstGeom>
          <a:solidFill>
            <a:srgbClr val="00B050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1800">
              <a:solidFill>
                <a:prstClr val="white"/>
              </a:solidFill>
            </a:endParaRPr>
          </a:p>
        </p:txBody>
      </p:sp>
      <p:sp>
        <p:nvSpPr>
          <p:cNvPr id="66584" name="サブタイトル 2"/>
          <p:cNvSpPr txBox="1">
            <a:spLocks/>
          </p:cNvSpPr>
          <p:nvPr/>
        </p:nvSpPr>
        <p:spPr bwMode="auto">
          <a:xfrm>
            <a:off x="7451725" y="3500438"/>
            <a:ext cx="1081088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Font typeface="Arial" charset="0"/>
              <a:buNone/>
            </a:pPr>
            <a:r>
              <a:rPr lang="zh-CN" altLang="en-US" sz="1800" b="1">
                <a:solidFill>
                  <a:srgbClr val="000000"/>
                </a:solidFill>
                <a:latin typeface="Calibri" pitchFamily="34" charset="0"/>
              </a:rPr>
              <a:t>标准值</a:t>
            </a:r>
            <a:endParaRPr lang="ja-JP" altLang="en-US" sz="1800" b="1">
              <a:solidFill>
                <a:srgbClr val="000000"/>
              </a:solidFill>
              <a:latin typeface="Calibri" pitchFamily="34" charset="0"/>
            </a:endParaRPr>
          </a:p>
        </p:txBody>
      </p:sp>
      <p:cxnSp>
        <p:nvCxnSpPr>
          <p:cNvPr id="11" name="直線矢印コネクタ 10"/>
          <p:cNvCxnSpPr/>
          <p:nvPr/>
        </p:nvCxnSpPr>
        <p:spPr>
          <a:xfrm>
            <a:off x="7313613" y="777875"/>
            <a:ext cx="0" cy="271463"/>
          </a:xfrm>
          <a:prstGeom prst="straightConnector1">
            <a:avLst/>
          </a:prstGeom>
          <a:ln w="38100"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コネクタ 11"/>
          <p:cNvCxnSpPr/>
          <p:nvPr/>
        </p:nvCxnSpPr>
        <p:spPr>
          <a:xfrm flipH="1">
            <a:off x="1835150" y="3960813"/>
            <a:ext cx="552291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サブタイトル 2"/>
          <p:cNvSpPr txBox="1">
            <a:spLocks/>
          </p:cNvSpPr>
          <p:nvPr/>
        </p:nvSpPr>
        <p:spPr>
          <a:xfrm>
            <a:off x="5219700" y="6237288"/>
            <a:ext cx="1081088" cy="360362"/>
          </a:xfrm>
          <a:prstGeom prst="rect">
            <a:avLst/>
          </a:prstGeom>
        </p:spPr>
        <p:txBody>
          <a:bodyPr>
            <a:normAutofit fontScale="7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zh-CN" altLang="en-US" b="1" dirty="0" smtClean="0">
                <a:solidFill>
                  <a:prstClr val="black"/>
                </a:solidFill>
              </a:rPr>
              <a:t>标准值</a:t>
            </a:r>
            <a:endParaRPr lang="ja-JP" altLang="en-US" b="1" dirty="0">
              <a:solidFill>
                <a:prstClr val="black"/>
              </a:solidFill>
            </a:endParaRPr>
          </a:p>
        </p:txBody>
      </p:sp>
      <p:sp>
        <p:nvSpPr>
          <p:cNvPr id="66588" name="テキスト ボックス 13"/>
          <p:cNvSpPr txBox="1">
            <a:spLocks noChangeArrowheads="1"/>
          </p:cNvSpPr>
          <p:nvPr/>
        </p:nvSpPr>
        <p:spPr bwMode="auto">
          <a:xfrm>
            <a:off x="6281738" y="6208713"/>
            <a:ext cx="130651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1800" b="1">
                <a:solidFill>
                  <a:srgbClr val="000000"/>
                </a:solidFill>
                <a:latin typeface="Calibri" pitchFamily="34" charset="0"/>
              </a:rPr>
              <a:t>4.3</a:t>
            </a:r>
            <a:r>
              <a:rPr lang="ja-JP" altLang="en-US" sz="1800" b="1">
                <a:solidFill>
                  <a:srgbClr val="000000"/>
                </a:solidFill>
                <a:latin typeface="Calibri" pitchFamily="34" charset="0"/>
              </a:rPr>
              <a:t>　～　</a:t>
            </a:r>
            <a:r>
              <a:rPr lang="en-US" altLang="ja-JP" sz="1800" b="1">
                <a:solidFill>
                  <a:srgbClr val="000000"/>
                </a:solidFill>
                <a:latin typeface="Calibri" pitchFamily="34" charset="0"/>
              </a:rPr>
              <a:t>5.8</a:t>
            </a:r>
            <a:endParaRPr lang="ja-JP" altLang="en-US" sz="1800" b="1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66589" name="テキスト ボックス 14"/>
          <p:cNvSpPr txBox="1">
            <a:spLocks noChangeArrowheads="1"/>
          </p:cNvSpPr>
          <p:nvPr/>
        </p:nvSpPr>
        <p:spPr bwMode="auto">
          <a:xfrm>
            <a:off x="7572375" y="6208713"/>
            <a:ext cx="4143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1800" b="1">
                <a:solidFill>
                  <a:srgbClr val="000000"/>
                </a:solidFill>
                <a:latin typeface="Gungsuh"/>
                <a:ea typeface="Gungsuh"/>
                <a:cs typeface="Gungsuh"/>
              </a:rPr>
              <a:t>％</a:t>
            </a:r>
          </a:p>
        </p:txBody>
      </p:sp>
      <p:sp>
        <p:nvSpPr>
          <p:cNvPr id="66590" name="テキスト ボックス 15"/>
          <p:cNvSpPr txBox="1">
            <a:spLocks noChangeArrowheads="1"/>
          </p:cNvSpPr>
          <p:nvPr/>
        </p:nvSpPr>
        <p:spPr bwMode="auto">
          <a:xfrm>
            <a:off x="1497013" y="1139825"/>
            <a:ext cx="33813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1800">
                <a:solidFill>
                  <a:srgbClr val="000000"/>
                </a:solidFill>
                <a:latin typeface="Gungsuh"/>
                <a:ea typeface="Gungsuh"/>
                <a:cs typeface="Gungsuh"/>
              </a:rPr>
              <a:t>%</a:t>
            </a:r>
            <a:endParaRPr lang="ja-JP" altLang="en-US" sz="1800">
              <a:solidFill>
                <a:srgbClr val="000000"/>
              </a:solidFill>
              <a:latin typeface="Gungsuh"/>
              <a:ea typeface="Gungsuh"/>
              <a:cs typeface="Gungsuh"/>
            </a:endParaRPr>
          </a:p>
        </p:txBody>
      </p:sp>
      <p:cxnSp>
        <p:nvCxnSpPr>
          <p:cNvPr id="17" name="直線矢印コネクタ 16"/>
          <p:cNvCxnSpPr/>
          <p:nvPr/>
        </p:nvCxnSpPr>
        <p:spPr>
          <a:xfrm>
            <a:off x="3238500" y="1358900"/>
            <a:ext cx="0" cy="269875"/>
          </a:xfrm>
          <a:prstGeom prst="straightConnector1">
            <a:avLst/>
          </a:prstGeom>
          <a:ln w="38100"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6576" name="グラフ 17"/>
          <p:cNvGraphicFramePr>
            <a:graphicFrameLocks/>
          </p:cNvGraphicFramePr>
          <p:nvPr/>
        </p:nvGraphicFramePr>
        <p:xfrm>
          <a:off x="1433513" y="1577975"/>
          <a:ext cx="6189662" cy="4422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581" r:id="rId5" imgW="6187976" imgH="4419983" progId="Excel.Sheet.8">
                  <p:embed/>
                </p:oleObj>
              </mc:Choice>
              <mc:Fallback>
                <p:oleObj r:id="rId5" imgW="6187976" imgH="4419983" progId="Excel.Sheet.8">
                  <p:embed/>
                  <p:pic>
                    <p:nvPicPr>
                      <p:cNvPr id="0" name="グラフ 17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33513" y="1577975"/>
                        <a:ext cx="6189662" cy="4422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6592" name="テキスト ボックス 18"/>
          <p:cNvSpPr txBox="1">
            <a:spLocks noChangeArrowheads="1"/>
          </p:cNvSpPr>
          <p:nvPr/>
        </p:nvSpPr>
        <p:spPr bwMode="auto">
          <a:xfrm>
            <a:off x="1187450" y="1595438"/>
            <a:ext cx="593725" cy="369887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1800">
                <a:solidFill>
                  <a:srgbClr val="000000"/>
                </a:solidFill>
                <a:latin typeface="Calibri" pitchFamily="34" charset="0"/>
              </a:rPr>
              <a:t>10.0</a:t>
            </a:r>
            <a:endParaRPr lang="ja-JP" altLang="en-US" sz="18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66593" name="テキスト ボックス 19"/>
          <p:cNvSpPr txBox="1">
            <a:spLocks noChangeArrowheads="1"/>
          </p:cNvSpPr>
          <p:nvPr/>
        </p:nvSpPr>
        <p:spPr bwMode="auto">
          <a:xfrm>
            <a:off x="1304925" y="2354263"/>
            <a:ext cx="476250" cy="369887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1800">
                <a:solidFill>
                  <a:srgbClr val="000000"/>
                </a:solidFill>
                <a:latin typeface="Calibri" pitchFamily="34" charset="0"/>
              </a:rPr>
              <a:t>8.0</a:t>
            </a:r>
            <a:endParaRPr lang="ja-JP" altLang="en-US" sz="18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66594" name="テキスト ボックス 20"/>
          <p:cNvSpPr txBox="1">
            <a:spLocks noChangeArrowheads="1"/>
          </p:cNvSpPr>
          <p:nvPr/>
        </p:nvSpPr>
        <p:spPr bwMode="auto">
          <a:xfrm>
            <a:off x="1304925" y="3138488"/>
            <a:ext cx="476250" cy="368300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1800">
                <a:solidFill>
                  <a:srgbClr val="000000"/>
                </a:solidFill>
                <a:latin typeface="Calibri" pitchFamily="34" charset="0"/>
              </a:rPr>
              <a:t>6.0</a:t>
            </a:r>
            <a:endParaRPr lang="ja-JP" altLang="en-US" sz="18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66595" name="テキスト ボックス 21"/>
          <p:cNvSpPr txBox="1">
            <a:spLocks noChangeArrowheads="1"/>
          </p:cNvSpPr>
          <p:nvPr/>
        </p:nvSpPr>
        <p:spPr bwMode="auto">
          <a:xfrm>
            <a:off x="1304925" y="3910013"/>
            <a:ext cx="476250" cy="369887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1800">
                <a:solidFill>
                  <a:srgbClr val="000000"/>
                </a:solidFill>
                <a:latin typeface="Calibri" pitchFamily="34" charset="0"/>
              </a:rPr>
              <a:t>4.0</a:t>
            </a:r>
            <a:endParaRPr lang="ja-JP" altLang="en-US" sz="18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66596" name="テキスト ボックス 22"/>
          <p:cNvSpPr txBox="1">
            <a:spLocks noChangeArrowheads="1"/>
          </p:cNvSpPr>
          <p:nvPr/>
        </p:nvSpPr>
        <p:spPr bwMode="auto">
          <a:xfrm>
            <a:off x="1304925" y="4667250"/>
            <a:ext cx="476250" cy="368300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1800">
                <a:solidFill>
                  <a:srgbClr val="000000"/>
                </a:solidFill>
                <a:latin typeface="Calibri" pitchFamily="34" charset="0"/>
              </a:rPr>
              <a:t>2.0</a:t>
            </a:r>
            <a:endParaRPr lang="ja-JP" altLang="en-US" sz="18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66597" name="テキスト ボックス 23"/>
          <p:cNvSpPr txBox="1">
            <a:spLocks noChangeArrowheads="1"/>
          </p:cNvSpPr>
          <p:nvPr/>
        </p:nvSpPr>
        <p:spPr bwMode="auto">
          <a:xfrm>
            <a:off x="1404938" y="5364163"/>
            <a:ext cx="376237" cy="368300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ja-JP" sz="1800">
                <a:solidFill>
                  <a:srgbClr val="000000"/>
                </a:solidFill>
                <a:latin typeface="Calibri" pitchFamily="34" charset="0"/>
              </a:rPr>
              <a:t>0</a:t>
            </a:r>
            <a:endParaRPr lang="ja-JP" altLang="en-US" sz="1800">
              <a:solidFill>
                <a:srgbClr val="000000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602" name="正方形/長方形 3"/>
          <p:cNvSpPr>
            <a:spLocks noChangeArrowheads="1"/>
          </p:cNvSpPr>
          <p:nvPr/>
        </p:nvSpPr>
        <p:spPr bwMode="auto">
          <a:xfrm>
            <a:off x="214313" y="44450"/>
            <a:ext cx="2000250" cy="646113"/>
          </a:xfrm>
          <a:prstGeom prst="rect">
            <a:avLst/>
          </a:prstGeom>
          <a:solidFill>
            <a:srgbClr val="00CC99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kumimoji="0" lang="en-US" altLang="ja-JP" sz="1800" b="1">
                <a:solidFill>
                  <a:srgbClr val="FFFFFF"/>
                </a:solidFill>
                <a:latin typeface="Calibri" pitchFamily="34" charset="0"/>
              </a:rPr>
              <a:t>66</a:t>
            </a:r>
            <a:r>
              <a:rPr kumimoji="0" lang="zh-CN" altLang="en-US" sz="1800" b="1">
                <a:solidFill>
                  <a:srgbClr val="FFFFFF"/>
                </a:solidFill>
                <a:latin typeface="Calibri" pitchFamily="34" charset="0"/>
              </a:rPr>
              <a:t>岁男性</a:t>
            </a:r>
            <a:endParaRPr kumimoji="0" lang="en-US" altLang="ja-JP" sz="1800" b="1">
              <a:solidFill>
                <a:srgbClr val="FFFFFF"/>
              </a:solidFill>
              <a:latin typeface="Calibri" pitchFamily="34" charset="0"/>
            </a:endParaRPr>
          </a:p>
          <a:p>
            <a:pPr eaLnBrk="0" hangingPunct="0"/>
            <a:r>
              <a:rPr kumimoji="0" lang="zh-CN" altLang="en-US" sz="1800" b="1">
                <a:solidFill>
                  <a:srgbClr val="FFFFFF"/>
                </a:solidFill>
                <a:latin typeface="Calibri" pitchFamily="34" charset="0"/>
              </a:rPr>
              <a:t>疾病名</a:t>
            </a:r>
            <a:r>
              <a:rPr kumimoji="0" lang="ja-JP" altLang="en-US" sz="1800" b="1">
                <a:solidFill>
                  <a:srgbClr val="FFFFFF"/>
                </a:solidFill>
                <a:latin typeface="Calibri" pitchFamily="34" charset="0"/>
              </a:rPr>
              <a:t>：</a:t>
            </a:r>
            <a:r>
              <a:rPr kumimoji="0" lang="zh-CN" altLang="en-US" sz="1800" b="1">
                <a:solidFill>
                  <a:srgbClr val="FFFFFF"/>
                </a:solidFill>
                <a:latin typeface="Calibri" pitchFamily="34" charset="0"/>
              </a:rPr>
              <a:t>糖尿病</a:t>
            </a:r>
            <a:endParaRPr kumimoji="0" lang="en-US" altLang="ja-JP" sz="1800" b="1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7929586" y="109815"/>
            <a:ext cx="1107996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ja-JP" alt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/>
                <a:ea typeface="ＭＳ Ｐゴシック" pitchFamily="50" charset="-128"/>
              </a:rPr>
              <a:t>症例②</a:t>
            </a:r>
          </a:p>
        </p:txBody>
      </p:sp>
      <p:sp>
        <p:nvSpPr>
          <p:cNvPr id="6" name="タイトル 1"/>
          <p:cNvSpPr txBox="1">
            <a:spLocks/>
          </p:cNvSpPr>
          <p:nvPr/>
        </p:nvSpPr>
        <p:spPr>
          <a:xfrm>
            <a:off x="611188" y="215900"/>
            <a:ext cx="7772400" cy="620713"/>
          </a:xfrm>
          <a:prstGeom prst="rect">
            <a:avLst/>
          </a:prstGeom>
        </p:spPr>
        <p:txBody>
          <a:bodyPr anchor="ctr">
            <a:normAutofit fontScale="9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altLang="zh-CN" dirty="0" smtClean="0">
                <a:solidFill>
                  <a:prstClr val="black"/>
                </a:solidFill>
              </a:rPr>
              <a:t>CPR</a:t>
            </a:r>
            <a:r>
              <a:rPr lang="zh-CN" altLang="en-US" dirty="0" smtClean="0">
                <a:solidFill>
                  <a:prstClr val="black"/>
                </a:solidFill>
              </a:rPr>
              <a:t>值</a:t>
            </a:r>
            <a:endParaRPr lang="ja-JP" altLang="en-US" dirty="0">
              <a:solidFill>
                <a:prstClr val="black"/>
              </a:solidFill>
            </a:endParaRPr>
          </a:p>
        </p:txBody>
      </p:sp>
      <p:sp>
        <p:nvSpPr>
          <p:cNvPr id="67605" name="テキスト ボックス 6"/>
          <p:cNvSpPr txBox="1">
            <a:spLocks noChangeArrowheads="1"/>
          </p:cNvSpPr>
          <p:nvPr/>
        </p:nvSpPr>
        <p:spPr bwMode="auto">
          <a:xfrm>
            <a:off x="7431088" y="684213"/>
            <a:ext cx="14636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1800" b="1">
                <a:solidFill>
                  <a:srgbClr val="000000"/>
                </a:solidFill>
                <a:latin typeface="ＭＳ Ｐゴシック" pitchFamily="34" charset="-128"/>
              </a:rPr>
              <a:t>：</a:t>
            </a:r>
            <a:r>
              <a:rPr lang="zh-CN" altLang="en-US" sz="1800" b="1">
                <a:solidFill>
                  <a:srgbClr val="000000"/>
                </a:solidFill>
                <a:latin typeface="ＭＳ Ｐゴシック" pitchFamily="34" charset="-128"/>
              </a:rPr>
              <a:t>干细胞投入</a:t>
            </a:r>
            <a:endParaRPr lang="ja-JP" altLang="en-US" sz="1800" b="1">
              <a:solidFill>
                <a:srgbClr val="000000"/>
              </a:solidFill>
              <a:latin typeface="ＭＳ Ｐゴシック" pitchFamily="34" charset="-128"/>
            </a:endParaRPr>
          </a:p>
        </p:txBody>
      </p:sp>
      <p:cxnSp>
        <p:nvCxnSpPr>
          <p:cNvPr id="8" name="直線コネクタ 7"/>
          <p:cNvCxnSpPr/>
          <p:nvPr/>
        </p:nvCxnSpPr>
        <p:spPr>
          <a:xfrm flipH="1">
            <a:off x="1928813" y="2870200"/>
            <a:ext cx="5422900" cy="142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正方形/長方形 8"/>
          <p:cNvSpPr/>
          <p:nvPr/>
        </p:nvSpPr>
        <p:spPr>
          <a:xfrm>
            <a:off x="1928813" y="2884488"/>
            <a:ext cx="5421312" cy="1196975"/>
          </a:xfrm>
          <a:prstGeom prst="rect">
            <a:avLst/>
          </a:prstGeom>
          <a:solidFill>
            <a:srgbClr val="00B050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1800">
              <a:solidFill>
                <a:prstClr val="white"/>
              </a:solidFill>
            </a:endParaRPr>
          </a:p>
        </p:txBody>
      </p:sp>
      <p:sp>
        <p:nvSpPr>
          <p:cNvPr id="67608" name="サブタイトル 2"/>
          <p:cNvSpPr txBox="1">
            <a:spLocks/>
          </p:cNvSpPr>
          <p:nvPr/>
        </p:nvSpPr>
        <p:spPr bwMode="auto">
          <a:xfrm>
            <a:off x="7524750" y="2378075"/>
            <a:ext cx="1079500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Font typeface="Arial" charset="0"/>
              <a:buNone/>
            </a:pPr>
            <a:r>
              <a:rPr lang="zh-CN" altLang="en-US" sz="1800" b="1">
                <a:solidFill>
                  <a:srgbClr val="000000"/>
                </a:solidFill>
                <a:latin typeface="Calibri" pitchFamily="34" charset="0"/>
              </a:rPr>
              <a:t>标准值</a:t>
            </a:r>
            <a:endParaRPr lang="ja-JP" altLang="en-US" sz="1800" b="1">
              <a:solidFill>
                <a:srgbClr val="000000"/>
              </a:solidFill>
              <a:latin typeface="Calibri" pitchFamily="34" charset="0"/>
            </a:endParaRPr>
          </a:p>
        </p:txBody>
      </p:sp>
      <p:cxnSp>
        <p:nvCxnSpPr>
          <p:cNvPr id="11" name="直線矢印コネクタ 10"/>
          <p:cNvCxnSpPr/>
          <p:nvPr/>
        </p:nvCxnSpPr>
        <p:spPr>
          <a:xfrm>
            <a:off x="7385050" y="777875"/>
            <a:ext cx="0" cy="271463"/>
          </a:xfrm>
          <a:prstGeom prst="straightConnector1">
            <a:avLst/>
          </a:prstGeom>
          <a:ln w="38100"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コネクタ 11"/>
          <p:cNvCxnSpPr/>
          <p:nvPr/>
        </p:nvCxnSpPr>
        <p:spPr>
          <a:xfrm flipH="1" flipV="1">
            <a:off x="1928813" y="4081463"/>
            <a:ext cx="5456237" cy="127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サブタイトル 2"/>
          <p:cNvSpPr txBox="1">
            <a:spLocks/>
          </p:cNvSpPr>
          <p:nvPr/>
        </p:nvSpPr>
        <p:spPr>
          <a:xfrm>
            <a:off x="5292725" y="6237288"/>
            <a:ext cx="1079500" cy="360362"/>
          </a:xfrm>
          <a:prstGeom prst="rect">
            <a:avLst/>
          </a:prstGeom>
        </p:spPr>
        <p:txBody>
          <a:bodyPr>
            <a:normAutofit fontScale="7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zh-CN" altLang="en-US" b="1" dirty="0" smtClean="0">
                <a:solidFill>
                  <a:prstClr val="black"/>
                </a:solidFill>
              </a:rPr>
              <a:t>标准值</a:t>
            </a:r>
            <a:endParaRPr lang="ja-JP" altLang="en-US" b="1" dirty="0">
              <a:solidFill>
                <a:prstClr val="black"/>
              </a:solidFill>
            </a:endParaRPr>
          </a:p>
        </p:txBody>
      </p:sp>
      <p:sp>
        <p:nvSpPr>
          <p:cNvPr id="67612" name="テキスト ボックス 13"/>
          <p:cNvSpPr txBox="1">
            <a:spLocks noChangeArrowheads="1"/>
          </p:cNvSpPr>
          <p:nvPr/>
        </p:nvSpPr>
        <p:spPr bwMode="auto">
          <a:xfrm>
            <a:off x="6353175" y="6208713"/>
            <a:ext cx="9985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1800" b="1">
                <a:solidFill>
                  <a:srgbClr val="000000"/>
                </a:solidFill>
                <a:latin typeface="Calibri" pitchFamily="34" charset="0"/>
              </a:rPr>
              <a:t>1.2</a:t>
            </a:r>
            <a:r>
              <a:rPr lang="ja-JP" altLang="en-US" sz="1800" b="1">
                <a:solidFill>
                  <a:srgbClr val="000000"/>
                </a:solidFill>
                <a:latin typeface="Calibri" pitchFamily="34" charset="0"/>
              </a:rPr>
              <a:t>～</a:t>
            </a:r>
            <a:r>
              <a:rPr lang="en-US" altLang="ja-JP" sz="1800" b="1">
                <a:solidFill>
                  <a:srgbClr val="000000"/>
                </a:solidFill>
                <a:latin typeface="Calibri" pitchFamily="34" charset="0"/>
              </a:rPr>
              <a:t>2.0</a:t>
            </a:r>
            <a:endParaRPr lang="ja-JP" altLang="en-US" sz="1800" b="1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67613" name="テキスト ボックス 14"/>
          <p:cNvSpPr txBox="1">
            <a:spLocks noChangeArrowheads="1"/>
          </p:cNvSpPr>
          <p:nvPr/>
        </p:nvSpPr>
        <p:spPr bwMode="auto">
          <a:xfrm>
            <a:off x="7350125" y="6208713"/>
            <a:ext cx="76676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1800" b="1">
                <a:solidFill>
                  <a:srgbClr val="000000"/>
                </a:solidFill>
                <a:latin typeface="Calibri" pitchFamily="34" charset="0"/>
              </a:rPr>
              <a:t>ng/ml</a:t>
            </a:r>
            <a:endParaRPr lang="ja-JP" altLang="en-US" sz="1800" b="1">
              <a:solidFill>
                <a:srgbClr val="000000"/>
              </a:solidFill>
              <a:latin typeface="Gungsuh"/>
              <a:ea typeface="Gungsuh"/>
              <a:cs typeface="Gungsuh"/>
            </a:endParaRPr>
          </a:p>
        </p:txBody>
      </p:sp>
      <p:cxnSp>
        <p:nvCxnSpPr>
          <p:cNvPr id="16" name="直線矢印コネクタ 15"/>
          <p:cNvCxnSpPr/>
          <p:nvPr/>
        </p:nvCxnSpPr>
        <p:spPr>
          <a:xfrm>
            <a:off x="3311525" y="1358900"/>
            <a:ext cx="0" cy="269875"/>
          </a:xfrm>
          <a:prstGeom prst="straightConnector1">
            <a:avLst/>
          </a:prstGeom>
          <a:ln w="38100"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615" name="テキスト ボックス 16"/>
          <p:cNvSpPr txBox="1">
            <a:spLocks noChangeArrowheads="1"/>
          </p:cNvSpPr>
          <p:nvPr/>
        </p:nvSpPr>
        <p:spPr bwMode="auto">
          <a:xfrm>
            <a:off x="1177925" y="1155700"/>
            <a:ext cx="750888" cy="369888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1800">
                <a:solidFill>
                  <a:srgbClr val="000000"/>
                </a:solidFill>
                <a:latin typeface="Calibri" pitchFamily="34" charset="0"/>
              </a:rPr>
              <a:t>ng/ml</a:t>
            </a:r>
            <a:endParaRPr lang="ja-JP" altLang="en-US" sz="1800">
              <a:solidFill>
                <a:srgbClr val="000000"/>
              </a:solidFill>
              <a:latin typeface="Gungsuh"/>
              <a:ea typeface="Gungsuh"/>
              <a:cs typeface="Gungsuh"/>
            </a:endParaRPr>
          </a:p>
        </p:txBody>
      </p:sp>
      <p:graphicFrame>
        <p:nvGraphicFramePr>
          <p:cNvPr id="67600" name="グラフ 17"/>
          <p:cNvGraphicFramePr>
            <a:graphicFrameLocks/>
          </p:cNvGraphicFramePr>
          <p:nvPr/>
        </p:nvGraphicFramePr>
        <p:xfrm>
          <a:off x="1503363" y="1474788"/>
          <a:ext cx="6072187" cy="4784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605" r:id="rId5" imgW="6072142" imgH="4785775" progId="Excel.Sheet.8">
                  <p:embed/>
                </p:oleObj>
              </mc:Choice>
              <mc:Fallback>
                <p:oleObj r:id="rId5" imgW="6072142" imgH="4785775" progId="Excel.Sheet.8">
                  <p:embed/>
                  <p:pic>
                    <p:nvPicPr>
                      <p:cNvPr id="0" name="グラフ 17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03363" y="1474788"/>
                        <a:ext cx="6072187" cy="4784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7616" name="テキスト ボックス 18"/>
          <p:cNvSpPr txBox="1">
            <a:spLocks noChangeArrowheads="1"/>
          </p:cNvSpPr>
          <p:nvPr/>
        </p:nvSpPr>
        <p:spPr bwMode="auto">
          <a:xfrm>
            <a:off x="1504950" y="5610225"/>
            <a:ext cx="376238" cy="369888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ja-JP" sz="1800">
                <a:solidFill>
                  <a:srgbClr val="000000"/>
                </a:solidFill>
                <a:latin typeface="Calibri" pitchFamily="34" charset="0"/>
              </a:rPr>
              <a:t>0</a:t>
            </a:r>
            <a:endParaRPr lang="ja-JP" altLang="en-US" sz="18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67617" name="テキスト ボックス 19"/>
          <p:cNvSpPr txBox="1">
            <a:spLocks noChangeArrowheads="1"/>
          </p:cNvSpPr>
          <p:nvPr/>
        </p:nvSpPr>
        <p:spPr bwMode="auto">
          <a:xfrm>
            <a:off x="1376363" y="5119688"/>
            <a:ext cx="476250" cy="369887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1800">
                <a:solidFill>
                  <a:srgbClr val="000000"/>
                </a:solidFill>
                <a:latin typeface="Calibri" pitchFamily="34" charset="0"/>
              </a:rPr>
              <a:t>0.4</a:t>
            </a:r>
            <a:endParaRPr lang="ja-JP" altLang="en-US" sz="18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67618" name="テキスト ボックス 20"/>
          <p:cNvSpPr txBox="1">
            <a:spLocks noChangeArrowheads="1"/>
          </p:cNvSpPr>
          <p:nvPr/>
        </p:nvSpPr>
        <p:spPr bwMode="auto">
          <a:xfrm>
            <a:off x="1376363" y="4508500"/>
            <a:ext cx="476250" cy="369888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1800">
                <a:solidFill>
                  <a:srgbClr val="000000"/>
                </a:solidFill>
                <a:latin typeface="Calibri" pitchFamily="34" charset="0"/>
              </a:rPr>
              <a:t>0.8</a:t>
            </a:r>
            <a:endParaRPr lang="ja-JP" altLang="en-US" sz="18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67619" name="テキスト ボックス 21"/>
          <p:cNvSpPr txBox="1">
            <a:spLocks noChangeArrowheads="1"/>
          </p:cNvSpPr>
          <p:nvPr/>
        </p:nvSpPr>
        <p:spPr bwMode="auto">
          <a:xfrm>
            <a:off x="1376363" y="3910013"/>
            <a:ext cx="476250" cy="369887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1800">
                <a:solidFill>
                  <a:srgbClr val="000000"/>
                </a:solidFill>
                <a:latin typeface="Calibri" pitchFamily="34" charset="0"/>
              </a:rPr>
              <a:t>1.2</a:t>
            </a:r>
            <a:endParaRPr lang="ja-JP" altLang="en-US" sz="18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67620" name="テキスト ボックス 22"/>
          <p:cNvSpPr txBox="1">
            <a:spLocks noChangeArrowheads="1"/>
          </p:cNvSpPr>
          <p:nvPr/>
        </p:nvSpPr>
        <p:spPr bwMode="auto">
          <a:xfrm>
            <a:off x="1362075" y="3284538"/>
            <a:ext cx="477838" cy="369887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1800">
                <a:solidFill>
                  <a:srgbClr val="000000"/>
                </a:solidFill>
                <a:latin typeface="Calibri" pitchFamily="34" charset="0"/>
              </a:rPr>
              <a:t>1.6</a:t>
            </a:r>
            <a:endParaRPr lang="ja-JP" altLang="en-US" sz="18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67621" name="テキスト ボックス 23"/>
          <p:cNvSpPr txBox="1">
            <a:spLocks noChangeArrowheads="1"/>
          </p:cNvSpPr>
          <p:nvPr/>
        </p:nvSpPr>
        <p:spPr bwMode="auto">
          <a:xfrm>
            <a:off x="1376363" y="2700338"/>
            <a:ext cx="476250" cy="368300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1800">
                <a:solidFill>
                  <a:srgbClr val="000000"/>
                </a:solidFill>
                <a:latin typeface="Calibri" pitchFamily="34" charset="0"/>
              </a:rPr>
              <a:t>2.0</a:t>
            </a:r>
            <a:endParaRPr lang="ja-JP" altLang="en-US" sz="18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67622" name="テキスト ボックス 24"/>
          <p:cNvSpPr txBox="1">
            <a:spLocks noChangeArrowheads="1"/>
          </p:cNvSpPr>
          <p:nvPr/>
        </p:nvSpPr>
        <p:spPr bwMode="auto">
          <a:xfrm>
            <a:off x="1358900" y="2089150"/>
            <a:ext cx="476250" cy="368300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1800">
                <a:solidFill>
                  <a:srgbClr val="000000"/>
                </a:solidFill>
                <a:latin typeface="Calibri" pitchFamily="34" charset="0"/>
              </a:rPr>
              <a:t>2.4</a:t>
            </a:r>
            <a:endParaRPr lang="ja-JP" altLang="en-US" sz="18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67623" name="テキスト ボックス 25"/>
          <p:cNvSpPr txBox="1">
            <a:spLocks noChangeArrowheads="1"/>
          </p:cNvSpPr>
          <p:nvPr/>
        </p:nvSpPr>
        <p:spPr bwMode="auto">
          <a:xfrm>
            <a:off x="1358900" y="1484313"/>
            <a:ext cx="476250" cy="369887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1800">
                <a:solidFill>
                  <a:srgbClr val="000000"/>
                </a:solidFill>
                <a:latin typeface="Calibri" pitchFamily="34" charset="0"/>
              </a:rPr>
              <a:t>2.8</a:t>
            </a:r>
            <a:endParaRPr lang="ja-JP" altLang="en-US" sz="1800">
              <a:solidFill>
                <a:srgbClr val="000000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正方形/長方形 15"/>
          <p:cNvSpPr/>
          <p:nvPr/>
        </p:nvSpPr>
        <p:spPr>
          <a:xfrm>
            <a:off x="1016000" y="5300663"/>
            <a:ext cx="7175500" cy="382587"/>
          </a:xfrm>
          <a:prstGeom prst="rect">
            <a:avLst/>
          </a:prstGeom>
          <a:ln>
            <a:noFill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14" name="正方形/長方形 13"/>
          <p:cNvSpPr/>
          <p:nvPr/>
        </p:nvSpPr>
        <p:spPr>
          <a:xfrm>
            <a:off x="1016000" y="3989388"/>
            <a:ext cx="7175500" cy="719137"/>
          </a:xfrm>
          <a:prstGeom prst="rect">
            <a:avLst/>
          </a:prstGeom>
          <a:ln>
            <a:noFill/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30723" name="正方形/長方形 11"/>
          <p:cNvSpPr>
            <a:spLocks noChangeArrowheads="1"/>
          </p:cNvSpPr>
          <p:nvPr/>
        </p:nvSpPr>
        <p:spPr bwMode="auto">
          <a:xfrm>
            <a:off x="1004888" y="3989388"/>
            <a:ext cx="18319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ja-JP" altLang="en-US" sz="1400">
                <a:latin typeface="Calibri" pitchFamily="34" charset="0"/>
                <a:ea typeface="ＭＳ Ｐゴシック" pitchFamily="34" charset="-128"/>
              </a:rPr>
              <a:t>基準値 </a:t>
            </a:r>
            <a:r>
              <a:rPr lang="en-US" altLang="ja-JP" sz="1400">
                <a:latin typeface="Calibri" pitchFamily="34" charset="0"/>
                <a:ea typeface="ＭＳ Ｐゴシック" pitchFamily="34" charset="-128"/>
              </a:rPr>
              <a:t>4.3</a:t>
            </a:r>
            <a:r>
              <a:rPr lang="ja-JP" altLang="en-US" sz="1400">
                <a:latin typeface="Calibri" pitchFamily="34" charset="0"/>
                <a:ea typeface="ＭＳ Ｐゴシック" pitchFamily="34" charset="-128"/>
              </a:rPr>
              <a:t>～</a:t>
            </a:r>
            <a:r>
              <a:rPr lang="en-US" altLang="ja-JP" sz="1400">
                <a:latin typeface="Calibri" pitchFamily="34" charset="0"/>
                <a:ea typeface="ＭＳ Ｐゴシック" pitchFamily="34" charset="-128"/>
              </a:rPr>
              <a:t>5.8</a:t>
            </a:r>
            <a:endParaRPr lang="ja-JP" altLang="en-US" sz="1400">
              <a:latin typeface="Calibri" pitchFamily="34" charset="0"/>
              <a:ea typeface="ＭＳ Ｐゴシック" pitchFamily="34" charset="-128"/>
            </a:endParaRPr>
          </a:p>
        </p:txBody>
      </p:sp>
      <p:sp>
        <p:nvSpPr>
          <p:cNvPr id="30724" name="正方形/長方形 12"/>
          <p:cNvSpPr>
            <a:spLocks noChangeArrowheads="1"/>
          </p:cNvSpPr>
          <p:nvPr/>
        </p:nvSpPr>
        <p:spPr bwMode="auto">
          <a:xfrm>
            <a:off x="1016000" y="5295900"/>
            <a:ext cx="183356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ja-JP" altLang="en-US" sz="1400">
                <a:latin typeface="Calibri" pitchFamily="34" charset="0"/>
                <a:ea typeface="ＭＳ Ｐゴシック" pitchFamily="34" charset="-128"/>
              </a:rPr>
              <a:t>基準値 </a:t>
            </a:r>
            <a:r>
              <a:rPr lang="en-US" altLang="ja-JP" sz="1400">
                <a:latin typeface="Calibri" pitchFamily="34" charset="0"/>
                <a:ea typeface="ＭＳ Ｐゴシック" pitchFamily="34" charset="-128"/>
              </a:rPr>
              <a:t>70</a:t>
            </a:r>
            <a:r>
              <a:rPr lang="ja-JP" altLang="en-US" sz="1400">
                <a:latin typeface="Calibri" pitchFamily="34" charset="0"/>
                <a:ea typeface="ＭＳ Ｐゴシック" pitchFamily="34" charset="-128"/>
              </a:rPr>
              <a:t>～</a:t>
            </a:r>
            <a:r>
              <a:rPr lang="en-US" altLang="ja-JP" sz="1400">
                <a:latin typeface="Calibri" pitchFamily="34" charset="0"/>
                <a:ea typeface="ＭＳ Ｐゴシック" pitchFamily="34" charset="-128"/>
              </a:rPr>
              <a:t>109</a:t>
            </a:r>
            <a:endParaRPr lang="ja-JP" altLang="en-US" sz="1400">
              <a:latin typeface="Calibri" pitchFamily="34" charset="0"/>
              <a:ea typeface="ＭＳ Ｐゴシック" pitchFamily="34" charset="-128"/>
            </a:endParaRPr>
          </a:p>
        </p:txBody>
      </p:sp>
      <p:graphicFrame>
        <p:nvGraphicFramePr>
          <p:cNvPr id="2" name="グラフ 1"/>
          <p:cNvGraphicFramePr>
            <a:graphicFrameLocks/>
          </p:cNvGraphicFramePr>
          <p:nvPr/>
        </p:nvGraphicFramePr>
        <p:xfrm>
          <a:off x="611560" y="548680"/>
          <a:ext cx="7920880" cy="63093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テキスト ボックス 2"/>
          <p:cNvSpPr txBox="1"/>
          <p:nvPr/>
        </p:nvSpPr>
        <p:spPr>
          <a:xfrm>
            <a:off x="133648" y="2647846"/>
            <a:ext cx="461665" cy="154484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eaVert"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dirty="0" smtClean="0"/>
              <a:t>血糖值</a:t>
            </a:r>
            <a:r>
              <a:rPr lang="ja-JP" altLang="en-US" dirty="0" smtClean="0"/>
              <a:t> </a:t>
            </a:r>
            <a:r>
              <a:rPr lang="en-US" altLang="ja-JP" dirty="0"/>
              <a:t>(mg/dl)</a:t>
            </a:r>
            <a:endParaRPr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 rot="10800000">
            <a:off x="8591931" y="2501672"/>
            <a:ext cx="461665" cy="183640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vert270"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dirty="0" smtClean="0"/>
              <a:t>糖化血红蛋白</a:t>
            </a:r>
            <a:r>
              <a:rPr lang="en-US" altLang="ja-JP" dirty="0" smtClean="0"/>
              <a:t> </a:t>
            </a:r>
            <a:r>
              <a:rPr lang="en-US" altLang="ja-JP" dirty="0"/>
              <a:t>(%)</a:t>
            </a:r>
            <a:endParaRPr lang="ja-JP" altLang="en-US" dirty="0"/>
          </a:p>
        </p:txBody>
      </p:sp>
      <p:sp>
        <p:nvSpPr>
          <p:cNvPr id="5" name="正方形/長方形 4"/>
          <p:cNvSpPr/>
          <p:nvPr/>
        </p:nvSpPr>
        <p:spPr>
          <a:xfrm>
            <a:off x="-9525" y="88900"/>
            <a:ext cx="3860800" cy="3683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糖尿病</a:t>
            </a:r>
            <a:r>
              <a:rPr lang="ja-JP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　</a:t>
            </a:r>
            <a:r>
              <a:rPr lang="en-US" altLang="ja-JP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n-US" altLang="ja-JP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57</a:t>
            </a:r>
            <a:r>
              <a:rPr lang="zh-CN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岁</a:t>
            </a:r>
            <a:r>
              <a:rPr lang="en-US" altLang="ja-JP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 </a:t>
            </a:r>
            <a:r>
              <a:rPr lang="ja-JP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男性</a:t>
            </a:r>
            <a:r>
              <a:rPr lang="en-US" altLang="ja-JP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kumimoji="0" lang="ja-JP" alt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ＭＳ Ｐゴシック" pitchFamily="50" charset="-128"/>
            </a:endParaRPr>
          </a:p>
        </p:txBody>
      </p:sp>
      <p:sp>
        <p:nvSpPr>
          <p:cNvPr id="30729" name="テキスト ボックス 16"/>
          <p:cNvSpPr txBox="1">
            <a:spLocks noChangeArrowheads="1"/>
          </p:cNvSpPr>
          <p:nvPr/>
        </p:nvSpPr>
        <p:spPr bwMode="auto">
          <a:xfrm>
            <a:off x="1503363" y="6559550"/>
            <a:ext cx="854075" cy="2762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1200">
                <a:latin typeface="Calibri" pitchFamily="34" charset="0"/>
                <a:ea typeface="ＭＳ Ｐゴシック" pitchFamily="34" charset="-128"/>
              </a:rPr>
              <a:t>2012/2/24</a:t>
            </a:r>
            <a:endParaRPr lang="ja-JP" altLang="en-US" sz="1200">
              <a:latin typeface="Calibri" pitchFamily="34" charset="0"/>
              <a:ea typeface="ＭＳ Ｐゴシック" pitchFamily="34" charset="-128"/>
            </a:endParaRPr>
          </a:p>
        </p:txBody>
      </p:sp>
      <p:sp>
        <p:nvSpPr>
          <p:cNvPr id="30730" name="テキスト ボックス 17"/>
          <p:cNvSpPr txBox="1">
            <a:spLocks noChangeArrowheads="1"/>
          </p:cNvSpPr>
          <p:nvPr/>
        </p:nvSpPr>
        <p:spPr bwMode="auto">
          <a:xfrm>
            <a:off x="3276600" y="6559550"/>
            <a:ext cx="773113" cy="2762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1200">
                <a:latin typeface="Calibri" pitchFamily="34" charset="0"/>
                <a:ea typeface="ＭＳ Ｐゴシック" pitchFamily="34" charset="-128"/>
              </a:rPr>
              <a:t>2012/3/9</a:t>
            </a:r>
            <a:endParaRPr lang="ja-JP" altLang="en-US" sz="1200">
              <a:latin typeface="Calibri" pitchFamily="34" charset="0"/>
              <a:ea typeface="ＭＳ Ｐゴシック" pitchFamily="34" charset="-128"/>
            </a:endParaRPr>
          </a:p>
        </p:txBody>
      </p:sp>
      <p:sp>
        <p:nvSpPr>
          <p:cNvPr id="30731" name="テキスト ボックス 18"/>
          <p:cNvSpPr txBox="1">
            <a:spLocks noChangeArrowheads="1"/>
          </p:cNvSpPr>
          <p:nvPr/>
        </p:nvSpPr>
        <p:spPr bwMode="auto">
          <a:xfrm>
            <a:off x="5219700" y="6559550"/>
            <a:ext cx="854075" cy="2762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1200">
                <a:latin typeface="Calibri" pitchFamily="34" charset="0"/>
                <a:ea typeface="ＭＳ Ｐゴシック" pitchFamily="34" charset="-128"/>
              </a:rPr>
              <a:t>2012/4/23</a:t>
            </a:r>
            <a:endParaRPr lang="ja-JP" altLang="en-US" sz="1200">
              <a:latin typeface="Calibri" pitchFamily="34" charset="0"/>
              <a:ea typeface="ＭＳ Ｐゴシック" pitchFamily="34" charset="-128"/>
            </a:endParaRPr>
          </a:p>
        </p:txBody>
      </p:sp>
      <p:sp>
        <p:nvSpPr>
          <p:cNvPr id="30732" name="テキスト ボックス 19"/>
          <p:cNvSpPr txBox="1">
            <a:spLocks noChangeArrowheads="1"/>
          </p:cNvSpPr>
          <p:nvPr/>
        </p:nvSpPr>
        <p:spPr bwMode="auto">
          <a:xfrm>
            <a:off x="6804025" y="6559550"/>
            <a:ext cx="854075" cy="2762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1200">
                <a:latin typeface="Calibri" pitchFamily="34" charset="0"/>
                <a:ea typeface="ＭＳ Ｐゴシック" pitchFamily="34" charset="-128"/>
              </a:rPr>
              <a:t>2012/5/25</a:t>
            </a:r>
            <a:endParaRPr lang="ja-JP" altLang="en-US" sz="1200">
              <a:latin typeface="Calibri" pitchFamily="34" charset="0"/>
              <a:ea typeface="ＭＳ Ｐゴシック" pitchFamily="34" charset="-128"/>
            </a:endParaRPr>
          </a:p>
        </p:txBody>
      </p:sp>
      <p:sp>
        <p:nvSpPr>
          <p:cNvPr id="21" name="下矢印 20"/>
          <p:cNvSpPr/>
          <p:nvPr/>
        </p:nvSpPr>
        <p:spPr>
          <a:xfrm>
            <a:off x="1187450" y="539750"/>
            <a:ext cx="242888" cy="360363"/>
          </a:xfrm>
          <a:prstGeom prst="down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22" name="下矢印 21"/>
          <p:cNvSpPr/>
          <p:nvPr/>
        </p:nvSpPr>
        <p:spPr>
          <a:xfrm>
            <a:off x="3541713" y="539750"/>
            <a:ext cx="242887" cy="360363"/>
          </a:xfrm>
          <a:prstGeom prst="down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23" name="下矢印 22"/>
          <p:cNvSpPr/>
          <p:nvPr/>
        </p:nvSpPr>
        <p:spPr>
          <a:xfrm>
            <a:off x="7110413" y="539750"/>
            <a:ext cx="241300" cy="360363"/>
          </a:xfrm>
          <a:prstGeom prst="down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58687935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/>
          <p:cNvSpPr/>
          <p:nvPr/>
        </p:nvSpPr>
        <p:spPr>
          <a:xfrm>
            <a:off x="1016000" y="5300663"/>
            <a:ext cx="7175500" cy="382587"/>
          </a:xfrm>
          <a:prstGeom prst="rect">
            <a:avLst/>
          </a:prstGeom>
          <a:ln>
            <a:noFill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9" name="正方形/長方形 8"/>
          <p:cNvSpPr/>
          <p:nvPr/>
        </p:nvSpPr>
        <p:spPr>
          <a:xfrm>
            <a:off x="1016000" y="3989388"/>
            <a:ext cx="7175500" cy="719137"/>
          </a:xfrm>
          <a:prstGeom prst="rect">
            <a:avLst/>
          </a:prstGeom>
          <a:ln>
            <a:noFill/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31747" name="正方形/長方形 9"/>
          <p:cNvSpPr>
            <a:spLocks noChangeArrowheads="1"/>
          </p:cNvSpPr>
          <p:nvPr/>
        </p:nvSpPr>
        <p:spPr bwMode="auto">
          <a:xfrm>
            <a:off x="1004888" y="3989388"/>
            <a:ext cx="18319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ja-JP" altLang="en-US" sz="1400">
                <a:latin typeface="Calibri" pitchFamily="34" charset="0"/>
                <a:ea typeface="ＭＳ Ｐゴシック" pitchFamily="34" charset="-128"/>
              </a:rPr>
              <a:t>基準値 </a:t>
            </a:r>
            <a:r>
              <a:rPr lang="en-US" altLang="ja-JP" sz="1400">
                <a:latin typeface="Calibri" pitchFamily="34" charset="0"/>
                <a:ea typeface="ＭＳ Ｐゴシック" pitchFamily="34" charset="-128"/>
              </a:rPr>
              <a:t>4.3</a:t>
            </a:r>
            <a:r>
              <a:rPr lang="ja-JP" altLang="en-US" sz="1400">
                <a:latin typeface="Calibri" pitchFamily="34" charset="0"/>
                <a:ea typeface="ＭＳ Ｐゴシック" pitchFamily="34" charset="-128"/>
              </a:rPr>
              <a:t>～</a:t>
            </a:r>
            <a:r>
              <a:rPr lang="en-US" altLang="ja-JP" sz="1400">
                <a:latin typeface="Calibri" pitchFamily="34" charset="0"/>
                <a:ea typeface="ＭＳ Ｐゴシック" pitchFamily="34" charset="-128"/>
              </a:rPr>
              <a:t>5.8</a:t>
            </a:r>
            <a:endParaRPr lang="ja-JP" altLang="en-US" sz="1400">
              <a:latin typeface="Calibri" pitchFamily="34" charset="0"/>
              <a:ea typeface="ＭＳ Ｐゴシック" pitchFamily="34" charset="-128"/>
            </a:endParaRPr>
          </a:p>
        </p:txBody>
      </p:sp>
      <p:sp>
        <p:nvSpPr>
          <p:cNvPr id="31748" name="正方形/長方形 10"/>
          <p:cNvSpPr>
            <a:spLocks noChangeArrowheads="1"/>
          </p:cNvSpPr>
          <p:nvPr/>
        </p:nvSpPr>
        <p:spPr bwMode="auto">
          <a:xfrm>
            <a:off x="1016000" y="5295900"/>
            <a:ext cx="183356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ja-JP" altLang="en-US" sz="1400">
                <a:latin typeface="Calibri" pitchFamily="34" charset="0"/>
                <a:ea typeface="ＭＳ Ｐゴシック" pitchFamily="34" charset="-128"/>
              </a:rPr>
              <a:t>基準値 </a:t>
            </a:r>
            <a:r>
              <a:rPr lang="en-US" altLang="ja-JP" sz="1400">
                <a:latin typeface="Calibri" pitchFamily="34" charset="0"/>
                <a:ea typeface="ＭＳ Ｐゴシック" pitchFamily="34" charset="-128"/>
              </a:rPr>
              <a:t>70</a:t>
            </a:r>
            <a:r>
              <a:rPr lang="ja-JP" altLang="en-US" sz="1400">
                <a:latin typeface="Calibri" pitchFamily="34" charset="0"/>
                <a:ea typeface="ＭＳ Ｐゴシック" pitchFamily="34" charset="-128"/>
              </a:rPr>
              <a:t>～</a:t>
            </a:r>
            <a:r>
              <a:rPr lang="en-US" altLang="ja-JP" sz="1400">
                <a:latin typeface="Calibri" pitchFamily="34" charset="0"/>
                <a:ea typeface="ＭＳ Ｐゴシック" pitchFamily="34" charset="-128"/>
              </a:rPr>
              <a:t>109</a:t>
            </a:r>
            <a:endParaRPr lang="ja-JP" altLang="en-US" sz="1400">
              <a:latin typeface="Calibri" pitchFamily="34" charset="0"/>
              <a:ea typeface="ＭＳ Ｐゴシック" pitchFamily="34" charset="-128"/>
            </a:endParaRPr>
          </a:p>
        </p:txBody>
      </p:sp>
      <p:graphicFrame>
        <p:nvGraphicFramePr>
          <p:cNvPr id="5" name="グラフ 4"/>
          <p:cNvGraphicFramePr>
            <a:graphicFrameLocks/>
          </p:cNvGraphicFramePr>
          <p:nvPr/>
        </p:nvGraphicFramePr>
        <p:xfrm>
          <a:off x="611560" y="548680"/>
          <a:ext cx="7920880" cy="63093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テキスト ボックス 5"/>
          <p:cNvSpPr txBox="1"/>
          <p:nvPr/>
        </p:nvSpPr>
        <p:spPr>
          <a:xfrm>
            <a:off x="133648" y="2647846"/>
            <a:ext cx="461665" cy="154484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eaVert"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dirty="0" smtClean="0"/>
              <a:t>血糖值</a:t>
            </a:r>
            <a:r>
              <a:rPr lang="ja-JP" altLang="en-US" dirty="0" smtClean="0"/>
              <a:t> </a:t>
            </a:r>
            <a:r>
              <a:rPr lang="en-US" altLang="ja-JP" dirty="0"/>
              <a:t>(mg/dl)</a:t>
            </a:r>
            <a:endParaRPr lang="ja-JP" altLang="en-US" dirty="0"/>
          </a:p>
        </p:txBody>
      </p:sp>
      <p:sp>
        <p:nvSpPr>
          <p:cNvPr id="7" name="テキスト ボックス 6"/>
          <p:cNvSpPr txBox="1"/>
          <p:nvPr/>
        </p:nvSpPr>
        <p:spPr>
          <a:xfrm rot="10800000">
            <a:off x="8591931" y="2501672"/>
            <a:ext cx="461665" cy="183640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vert270"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dirty="0" smtClean="0"/>
              <a:t>糖化血红蛋白</a:t>
            </a:r>
            <a:r>
              <a:rPr lang="en-US" altLang="ja-JP" dirty="0" smtClean="0"/>
              <a:t> </a:t>
            </a:r>
            <a:r>
              <a:rPr lang="en-US" altLang="ja-JP" dirty="0"/>
              <a:t>(%)</a:t>
            </a:r>
            <a:endParaRPr lang="ja-JP" altLang="en-US" dirty="0"/>
          </a:p>
        </p:txBody>
      </p:sp>
      <p:sp>
        <p:nvSpPr>
          <p:cNvPr id="12" name="下矢印 11"/>
          <p:cNvSpPr/>
          <p:nvPr/>
        </p:nvSpPr>
        <p:spPr>
          <a:xfrm>
            <a:off x="5724525" y="546100"/>
            <a:ext cx="241300" cy="360363"/>
          </a:xfrm>
          <a:prstGeom prst="down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13" name="下矢印 12"/>
          <p:cNvSpPr/>
          <p:nvPr/>
        </p:nvSpPr>
        <p:spPr>
          <a:xfrm>
            <a:off x="5897563" y="546100"/>
            <a:ext cx="241300" cy="360363"/>
          </a:xfrm>
          <a:prstGeom prst="down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14" name="下矢印 13"/>
          <p:cNvSpPr/>
          <p:nvPr/>
        </p:nvSpPr>
        <p:spPr>
          <a:xfrm>
            <a:off x="6264275" y="546100"/>
            <a:ext cx="242888" cy="360363"/>
          </a:xfrm>
          <a:prstGeom prst="down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15" name="下矢印 14"/>
          <p:cNvSpPr/>
          <p:nvPr/>
        </p:nvSpPr>
        <p:spPr>
          <a:xfrm>
            <a:off x="6513513" y="546100"/>
            <a:ext cx="242887" cy="360363"/>
          </a:xfrm>
          <a:prstGeom prst="down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16" name="下矢印 15"/>
          <p:cNvSpPr/>
          <p:nvPr/>
        </p:nvSpPr>
        <p:spPr>
          <a:xfrm>
            <a:off x="6875463" y="546100"/>
            <a:ext cx="242887" cy="360363"/>
          </a:xfrm>
          <a:prstGeom prst="down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17" name="下矢印 16"/>
          <p:cNvSpPr/>
          <p:nvPr/>
        </p:nvSpPr>
        <p:spPr>
          <a:xfrm>
            <a:off x="7524750" y="546100"/>
            <a:ext cx="241300" cy="360363"/>
          </a:xfrm>
          <a:prstGeom prst="down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18" name="下矢印 17"/>
          <p:cNvSpPr/>
          <p:nvPr/>
        </p:nvSpPr>
        <p:spPr>
          <a:xfrm>
            <a:off x="7766050" y="546100"/>
            <a:ext cx="242888" cy="360363"/>
          </a:xfrm>
          <a:prstGeom prst="down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19" name="正方形/長方形 18"/>
          <p:cNvSpPr/>
          <p:nvPr/>
        </p:nvSpPr>
        <p:spPr>
          <a:xfrm>
            <a:off x="-9525" y="88900"/>
            <a:ext cx="3860800" cy="3683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糖尿病</a:t>
            </a:r>
            <a:r>
              <a:rPr lang="ja-JP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　</a:t>
            </a:r>
            <a:r>
              <a:rPr lang="en-US" altLang="ja-JP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(57</a:t>
            </a:r>
            <a:r>
              <a:rPr lang="zh-CN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岁</a:t>
            </a:r>
            <a:r>
              <a:rPr lang="en-US" altLang="ja-JP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 </a:t>
            </a:r>
            <a:r>
              <a:rPr lang="ja-JP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男性</a:t>
            </a:r>
            <a:r>
              <a:rPr lang="en-US" altLang="ja-JP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kumimoji="0" lang="ja-JP" alt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ＭＳ Ｐゴシック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05889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10907</TotalTime>
  <Words>223</Words>
  <Application>Microsoft Office PowerPoint</Application>
  <PresentationFormat>画面に合わせる (4:3)</PresentationFormat>
  <Paragraphs>130</Paragraphs>
  <Slides>10</Slides>
  <Notes>10</Notes>
  <HiddenSlides>0</HiddenSlides>
  <MMClips>0</MMClips>
  <ScaleCrop>false</ScaleCrop>
  <HeadingPairs>
    <vt:vector size="8" baseType="variant">
      <vt:variant>
        <vt:lpstr>テーマ</vt:lpstr>
      </vt:variant>
      <vt:variant>
        <vt:i4>2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10</vt:i4>
      </vt:variant>
      <vt:variant>
        <vt:lpstr>目的別スライド ショー</vt:lpstr>
      </vt:variant>
      <vt:variant>
        <vt:i4>1</vt:i4>
      </vt:variant>
    </vt:vector>
  </HeadingPairs>
  <TitlesOfParts>
    <vt:vector size="14" baseType="lpstr">
      <vt:lpstr>Office ​​テーマ</vt:lpstr>
      <vt:lpstr>1_Office ​​テーマ</vt:lpstr>
      <vt:lpstr>Microsoft Excel 97-2003 ワークシート</vt:lpstr>
      <vt:lpstr>PowerPoint プレゼンテーション</vt:lpstr>
      <vt:lpstr>血糖值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NCNP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第１０期　新事業計画</dc:title>
  <dc:creator>OKI</dc:creator>
  <cp:lastModifiedBy>sakai</cp:lastModifiedBy>
  <cp:revision>624</cp:revision>
  <cp:lastPrinted>2011-12-01T02:04:04Z</cp:lastPrinted>
  <dcterms:created xsi:type="dcterms:W3CDTF">2009-11-18T00:59:38Z</dcterms:created>
  <dcterms:modified xsi:type="dcterms:W3CDTF">2013-06-05T03:25:47Z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TC011408271041</vt:lpwstr>
  </property>
</Properties>
</file>